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76" r:id="rId4"/>
    <p:sldId id="283" r:id="rId5"/>
    <p:sldId id="279" r:id="rId6"/>
    <p:sldId id="278" r:id="rId7"/>
    <p:sldId id="280" r:id="rId8"/>
    <p:sldId id="257" r:id="rId9"/>
    <p:sldId id="274" r:id="rId10"/>
    <p:sldId id="261" r:id="rId11"/>
    <p:sldId id="262" r:id="rId12"/>
    <p:sldId id="263" r:id="rId13"/>
    <p:sldId id="272" r:id="rId14"/>
    <p:sldId id="288" r:id="rId15"/>
    <p:sldId id="273" r:id="rId16"/>
    <p:sldId id="265" r:id="rId17"/>
    <p:sldId id="267" r:id="rId18"/>
    <p:sldId id="266" r:id="rId19"/>
    <p:sldId id="268" r:id="rId20"/>
    <p:sldId id="269" r:id="rId21"/>
    <p:sldId id="271" r:id="rId22"/>
    <p:sldId id="281" r:id="rId23"/>
    <p:sldId id="291" r:id="rId24"/>
    <p:sldId id="275" r:id="rId25"/>
    <p:sldId id="277" r:id="rId26"/>
    <p:sldId id="290" r:id="rId27"/>
    <p:sldId id="289" r:id="rId28"/>
    <p:sldId id="293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422" autoAdjust="0"/>
  </p:normalViewPr>
  <p:slideViewPr>
    <p:cSldViewPr>
      <p:cViewPr varScale="1">
        <p:scale>
          <a:sx n="71" d="100"/>
          <a:sy n="71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9DF2EC-08E6-4B46-81C4-E09AD877CF95}" type="doc">
      <dgm:prSet loTypeId="urn:microsoft.com/office/officeart/2005/8/layout/vProcess5" loCatId="process" qsTypeId="urn:microsoft.com/office/officeart/2005/8/quickstyle/3d2" qsCatId="3D" csTypeId="urn:microsoft.com/office/officeart/2005/8/colors/accent1_2#1" csCatId="accent1" phldr="1"/>
      <dgm:spPr/>
    </dgm:pt>
    <dgm:pt modelId="{C3E7C8CD-346B-4681-8E71-F2F5B354F0D6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/>
            <a:t>Шаг 1: раннее выявление социального неблагополучия</a:t>
          </a:r>
        </a:p>
        <a:p>
          <a:pPr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dirty="0"/>
        </a:p>
      </dgm:t>
    </dgm:pt>
    <dgm:pt modelId="{D2F300A2-0669-4180-9395-20796A97DA3F}" type="parTrans" cxnId="{8D333323-ABA4-4CA3-933F-B8DFD8E9F45A}">
      <dgm:prSet/>
      <dgm:spPr/>
      <dgm:t>
        <a:bodyPr/>
        <a:lstStyle/>
        <a:p>
          <a:endParaRPr lang="ru-RU" sz="2000" b="1"/>
        </a:p>
      </dgm:t>
    </dgm:pt>
    <dgm:pt modelId="{EA0C99A5-C012-44B5-B237-907ADBE17DA1}" type="sibTrans" cxnId="{8D333323-ABA4-4CA3-933F-B8DFD8E9F45A}">
      <dgm:prSet/>
      <dgm:spPr/>
      <dgm:t>
        <a:bodyPr/>
        <a:lstStyle/>
        <a:p>
          <a:endParaRPr lang="ru-RU" sz="2000" b="1"/>
        </a:p>
      </dgm:t>
    </dgm:pt>
    <dgm:pt modelId="{1BBC57F6-5614-4E44-9CDE-F7A2A7F23D27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/>
            <a:t>Шаг 2: рассмотрение вопроса на заседании Совета профилактики</a:t>
          </a:r>
        </a:p>
        <a:p>
          <a:pPr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dirty="0"/>
        </a:p>
      </dgm:t>
    </dgm:pt>
    <dgm:pt modelId="{B045A3EE-4EB5-4BA0-8A7A-36D263201EB1}" type="parTrans" cxnId="{5B48CB71-30A6-4084-B61D-B818828F791D}">
      <dgm:prSet/>
      <dgm:spPr/>
      <dgm:t>
        <a:bodyPr/>
        <a:lstStyle/>
        <a:p>
          <a:endParaRPr lang="ru-RU" sz="2000" b="1"/>
        </a:p>
      </dgm:t>
    </dgm:pt>
    <dgm:pt modelId="{FEF20622-A2D5-4CD6-981C-53A46BDC540B}" type="sibTrans" cxnId="{5B48CB71-30A6-4084-B61D-B818828F791D}">
      <dgm:prSet/>
      <dgm:spPr/>
      <dgm:t>
        <a:bodyPr/>
        <a:lstStyle/>
        <a:p>
          <a:endParaRPr lang="ru-RU" sz="2000" b="1"/>
        </a:p>
      </dgm:t>
    </dgm:pt>
    <dgm:pt modelId="{AE83B7F5-C24D-4229-8B2F-BEA898FD745C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/>
            <a:t>Шаг 3:постановка на </a:t>
          </a:r>
          <a:r>
            <a:rPr lang="ru-RU" sz="2000" b="1" dirty="0" err="1" smtClean="0"/>
            <a:t>внутришкольный</a:t>
          </a:r>
          <a:r>
            <a:rPr lang="ru-RU" sz="2000" b="1" dirty="0" smtClean="0"/>
            <a:t> учет</a:t>
          </a: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dirty="0"/>
        </a:p>
      </dgm:t>
    </dgm:pt>
    <dgm:pt modelId="{B7510E4C-4552-4EC2-BFAE-26F8391DD5C6}" type="parTrans" cxnId="{1FA39277-ED63-4F4A-871D-927A9350224A}">
      <dgm:prSet/>
      <dgm:spPr/>
      <dgm:t>
        <a:bodyPr/>
        <a:lstStyle/>
        <a:p>
          <a:endParaRPr lang="ru-RU" sz="2000" b="1"/>
        </a:p>
      </dgm:t>
    </dgm:pt>
    <dgm:pt modelId="{9C79FCB2-6A95-4DC1-9D59-1987854C2AD5}" type="sibTrans" cxnId="{1FA39277-ED63-4F4A-871D-927A9350224A}">
      <dgm:prSet/>
      <dgm:spPr/>
      <dgm:t>
        <a:bodyPr/>
        <a:lstStyle/>
        <a:p>
          <a:endParaRPr lang="ru-RU" sz="2000" b="1"/>
        </a:p>
      </dgm:t>
    </dgm:pt>
    <dgm:pt modelId="{7121B3D2-A5F8-4869-9D36-A8CC813AE27B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/>
            <a:t>Шаг 4: сбор информации, создание социального паспорта</a:t>
          </a: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dirty="0"/>
        </a:p>
      </dgm:t>
    </dgm:pt>
    <dgm:pt modelId="{BCB99571-1736-434A-9C4A-CD433954D22B}" type="parTrans" cxnId="{19AF90BE-9CD4-4FBA-9FEA-1579A657E2DE}">
      <dgm:prSet/>
      <dgm:spPr/>
      <dgm:t>
        <a:bodyPr/>
        <a:lstStyle/>
        <a:p>
          <a:endParaRPr lang="ru-RU" sz="2000" b="1"/>
        </a:p>
      </dgm:t>
    </dgm:pt>
    <dgm:pt modelId="{09F47835-C199-4CB1-8409-D43DD4F858B8}" type="sibTrans" cxnId="{19AF90BE-9CD4-4FBA-9FEA-1579A657E2DE}">
      <dgm:prSet/>
      <dgm:spPr/>
      <dgm:t>
        <a:bodyPr/>
        <a:lstStyle/>
        <a:p>
          <a:endParaRPr lang="ru-RU" sz="2000" b="1"/>
        </a:p>
      </dgm:t>
    </dgm:pt>
    <dgm:pt modelId="{27800625-D8B3-4C55-940C-F4DF976CA616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/>
            <a:t>Шаг 5: коррекционно-реабилитационная работа</a:t>
          </a:r>
        </a:p>
      </dgm:t>
    </dgm:pt>
    <dgm:pt modelId="{BE6CC0D4-7D4F-4762-B4C1-A81DD68D73BF}" type="parTrans" cxnId="{D9321C70-2382-4EF7-B4DE-A715299C7C95}">
      <dgm:prSet/>
      <dgm:spPr/>
      <dgm:t>
        <a:bodyPr/>
        <a:lstStyle/>
        <a:p>
          <a:endParaRPr lang="ru-RU" sz="2000" b="1"/>
        </a:p>
      </dgm:t>
    </dgm:pt>
    <dgm:pt modelId="{228110E9-0408-4636-B2B5-7F8A46845477}" type="sibTrans" cxnId="{D9321C70-2382-4EF7-B4DE-A715299C7C95}">
      <dgm:prSet/>
      <dgm:spPr/>
      <dgm:t>
        <a:bodyPr/>
        <a:lstStyle/>
        <a:p>
          <a:endParaRPr lang="ru-RU" sz="2000" b="1"/>
        </a:p>
      </dgm:t>
    </dgm:pt>
    <dgm:pt modelId="{E50069F1-C616-413E-BD5F-149C142B287E}">
      <dgm:prSet/>
      <dgm:spPr/>
      <dgm:t>
        <a:bodyPr/>
        <a:lstStyle/>
        <a:p>
          <a:endParaRPr lang="ru-RU"/>
        </a:p>
      </dgm:t>
    </dgm:pt>
    <dgm:pt modelId="{6085D173-1D58-4091-8D80-7486DD8FB85E}" type="parTrans" cxnId="{20196A5C-B3A4-453D-823C-98CBD4FEE3E2}">
      <dgm:prSet/>
      <dgm:spPr/>
      <dgm:t>
        <a:bodyPr/>
        <a:lstStyle/>
        <a:p>
          <a:endParaRPr lang="ru-RU" sz="2000" b="1"/>
        </a:p>
      </dgm:t>
    </dgm:pt>
    <dgm:pt modelId="{9649A07C-AB2D-44D2-AB99-92195C801193}" type="sibTrans" cxnId="{20196A5C-B3A4-453D-823C-98CBD4FEE3E2}">
      <dgm:prSet/>
      <dgm:spPr/>
      <dgm:t>
        <a:bodyPr/>
        <a:lstStyle/>
        <a:p>
          <a:endParaRPr lang="ru-RU" sz="2000" b="1"/>
        </a:p>
      </dgm:t>
    </dgm:pt>
    <dgm:pt modelId="{E4C39747-E5FD-40CA-BEB5-1282440D023F}" type="pres">
      <dgm:prSet presAssocID="{209DF2EC-08E6-4B46-81C4-E09AD877CF95}" presName="outerComposite" presStyleCnt="0">
        <dgm:presLayoutVars>
          <dgm:chMax val="5"/>
          <dgm:dir/>
          <dgm:resizeHandles val="exact"/>
        </dgm:presLayoutVars>
      </dgm:prSet>
      <dgm:spPr/>
    </dgm:pt>
    <dgm:pt modelId="{4FEC6575-7877-43BE-B200-CDF2B4C1A865}" type="pres">
      <dgm:prSet presAssocID="{209DF2EC-08E6-4B46-81C4-E09AD877CF95}" presName="dummyMaxCanvas" presStyleCnt="0">
        <dgm:presLayoutVars/>
      </dgm:prSet>
      <dgm:spPr/>
    </dgm:pt>
    <dgm:pt modelId="{04263562-EE40-428C-B44C-E5439B032FF1}" type="pres">
      <dgm:prSet presAssocID="{209DF2EC-08E6-4B46-81C4-E09AD877CF95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6D940E-D735-40E8-A05C-0A1754CB04BA}" type="pres">
      <dgm:prSet presAssocID="{209DF2EC-08E6-4B46-81C4-E09AD877CF95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68ED34-8242-4560-8C5E-CAF64C2A8D90}" type="pres">
      <dgm:prSet presAssocID="{209DF2EC-08E6-4B46-81C4-E09AD877CF95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ED466C-BD14-4BA3-B71D-F4039A3CC330}" type="pres">
      <dgm:prSet presAssocID="{209DF2EC-08E6-4B46-81C4-E09AD877CF95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E0D581-5ED0-462C-9735-16CF7645EF84}" type="pres">
      <dgm:prSet presAssocID="{209DF2EC-08E6-4B46-81C4-E09AD877CF95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6C7EC7-DB6B-4CAC-93CE-5A5F21DC9A16}" type="pres">
      <dgm:prSet presAssocID="{209DF2EC-08E6-4B46-81C4-E09AD877CF95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57CB4C-8564-4F1D-82D4-2D422C7B6E46}" type="pres">
      <dgm:prSet presAssocID="{209DF2EC-08E6-4B46-81C4-E09AD877CF95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178063-50E7-425E-9161-F0049C754CB2}" type="pres">
      <dgm:prSet presAssocID="{209DF2EC-08E6-4B46-81C4-E09AD877CF95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4D89EA-C612-4F22-AEC8-B7992DD59695}" type="pres">
      <dgm:prSet presAssocID="{209DF2EC-08E6-4B46-81C4-E09AD877CF95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6ABA4C-C269-4D4F-84AC-0B05CB5E441B}" type="pres">
      <dgm:prSet presAssocID="{209DF2EC-08E6-4B46-81C4-E09AD877CF95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28E476-E5FA-4B1C-9F90-2C078E19B430}" type="pres">
      <dgm:prSet presAssocID="{209DF2EC-08E6-4B46-81C4-E09AD877CF95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383811-0563-4BEF-B3B9-1FA1BB3095C7}" type="pres">
      <dgm:prSet presAssocID="{209DF2EC-08E6-4B46-81C4-E09AD877CF95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6E1A08-16C3-4E8C-BADC-C60AB50F7C22}" type="pres">
      <dgm:prSet presAssocID="{209DF2EC-08E6-4B46-81C4-E09AD877CF95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752135-ACF8-4E86-AA54-AE1790E47B17}" type="pres">
      <dgm:prSet presAssocID="{209DF2EC-08E6-4B46-81C4-E09AD877CF95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4BF50F-BB53-441F-8AFA-A68BF1D21C47}" type="presOf" srcId="{AE83B7F5-C24D-4229-8B2F-BEA898FD745C}" destId="{6F68ED34-8242-4560-8C5E-CAF64C2A8D90}" srcOrd="0" destOrd="0" presId="urn:microsoft.com/office/officeart/2005/8/layout/vProcess5"/>
    <dgm:cxn modelId="{FA8808BE-2CE3-4C16-8EBD-13D646C2B92B}" type="presOf" srcId="{1BBC57F6-5614-4E44-9CDE-F7A2A7F23D27}" destId="{F16D940E-D735-40E8-A05C-0A1754CB04BA}" srcOrd="0" destOrd="0" presId="urn:microsoft.com/office/officeart/2005/8/layout/vProcess5"/>
    <dgm:cxn modelId="{BA72C089-E37D-4174-973F-17925226A540}" type="presOf" srcId="{FEF20622-A2D5-4CD6-981C-53A46BDC540B}" destId="{8957CB4C-8564-4F1D-82D4-2D422C7B6E46}" srcOrd="0" destOrd="0" presId="urn:microsoft.com/office/officeart/2005/8/layout/vProcess5"/>
    <dgm:cxn modelId="{2AC033C7-C28F-435B-ABE1-5063BACB55EF}" type="presOf" srcId="{1BBC57F6-5614-4E44-9CDE-F7A2A7F23D27}" destId="{6128E476-E5FA-4B1C-9F90-2C078E19B430}" srcOrd="1" destOrd="0" presId="urn:microsoft.com/office/officeart/2005/8/layout/vProcess5"/>
    <dgm:cxn modelId="{5C87E746-FC33-4939-8ACB-161755A1FAC2}" type="presOf" srcId="{27800625-D8B3-4C55-940C-F4DF976CA616}" destId="{B2752135-ACF8-4E86-AA54-AE1790E47B17}" srcOrd="1" destOrd="0" presId="urn:microsoft.com/office/officeart/2005/8/layout/vProcess5"/>
    <dgm:cxn modelId="{DB914DDF-2E40-4186-A7D3-AF095D2C1A8F}" type="presOf" srcId="{9C79FCB2-6A95-4DC1-9D59-1987854C2AD5}" destId="{4F178063-50E7-425E-9161-F0049C754CB2}" srcOrd="0" destOrd="0" presId="urn:microsoft.com/office/officeart/2005/8/layout/vProcess5"/>
    <dgm:cxn modelId="{19AF90BE-9CD4-4FBA-9FEA-1579A657E2DE}" srcId="{209DF2EC-08E6-4B46-81C4-E09AD877CF95}" destId="{7121B3D2-A5F8-4869-9D36-A8CC813AE27B}" srcOrd="3" destOrd="0" parTransId="{BCB99571-1736-434A-9C4A-CD433954D22B}" sibTransId="{09F47835-C199-4CB1-8409-D43DD4F858B8}"/>
    <dgm:cxn modelId="{1FA39277-ED63-4F4A-871D-927A9350224A}" srcId="{209DF2EC-08E6-4B46-81C4-E09AD877CF95}" destId="{AE83B7F5-C24D-4229-8B2F-BEA898FD745C}" srcOrd="2" destOrd="0" parTransId="{B7510E4C-4552-4EC2-BFAE-26F8391DD5C6}" sibTransId="{9C79FCB2-6A95-4DC1-9D59-1987854C2AD5}"/>
    <dgm:cxn modelId="{17EC78BF-54F0-4100-8CAC-4EE54D8845AA}" type="presOf" srcId="{7121B3D2-A5F8-4869-9D36-A8CC813AE27B}" destId="{386E1A08-16C3-4E8C-BADC-C60AB50F7C22}" srcOrd="1" destOrd="0" presId="urn:microsoft.com/office/officeart/2005/8/layout/vProcess5"/>
    <dgm:cxn modelId="{7E7592FE-79AA-49B5-935C-12D7C4BD11E4}" type="presOf" srcId="{EA0C99A5-C012-44B5-B237-907ADBE17DA1}" destId="{8A6C7EC7-DB6B-4CAC-93CE-5A5F21DC9A16}" srcOrd="0" destOrd="0" presId="urn:microsoft.com/office/officeart/2005/8/layout/vProcess5"/>
    <dgm:cxn modelId="{20196A5C-B3A4-453D-823C-98CBD4FEE3E2}" srcId="{209DF2EC-08E6-4B46-81C4-E09AD877CF95}" destId="{E50069F1-C616-413E-BD5F-149C142B287E}" srcOrd="5" destOrd="0" parTransId="{6085D173-1D58-4091-8D80-7486DD8FB85E}" sibTransId="{9649A07C-AB2D-44D2-AB99-92195C801193}"/>
    <dgm:cxn modelId="{D9321C70-2382-4EF7-B4DE-A715299C7C95}" srcId="{209DF2EC-08E6-4B46-81C4-E09AD877CF95}" destId="{27800625-D8B3-4C55-940C-F4DF976CA616}" srcOrd="4" destOrd="0" parTransId="{BE6CC0D4-7D4F-4762-B4C1-A81DD68D73BF}" sibTransId="{228110E9-0408-4636-B2B5-7F8A46845477}"/>
    <dgm:cxn modelId="{1066FCCE-9436-4610-A048-8A8D8210D8D1}" type="presOf" srcId="{7121B3D2-A5F8-4869-9D36-A8CC813AE27B}" destId="{86ED466C-BD14-4BA3-B71D-F4039A3CC330}" srcOrd="0" destOrd="0" presId="urn:microsoft.com/office/officeart/2005/8/layout/vProcess5"/>
    <dgm:cxn modelId="{0F3F2BEE-9958-43FC-9C9A-68D602E3199F}" type="presOf" srcId="{C3E7C8CD-346B-4681-8E71-F2F5B354F0D6}" destId="{D56ABA4C-C269-4D4F-84AC-0B05CB5E441B}" srcOrd="1" destOrd="0" presId="urn:microsoft.com/office/officeart/2005/8/layout/vProcess5"/>
    <dgm:cxn modelId="{3F34DBCA-F636-4EC6-96C6-7ACE97687F68}" type="presOf" srcId="{09F47835-C199-4CB1-8409-D43DD4F858B8}" destId="{494D89EA-C612-4F22-AEC8-B7992DD59695}" srcOrd="0" destOrd="0" presId="urn:microsoft.com/office/officeart/2005/8/layout/vProcess5"/>
    <dgm:cxn modelId="{6B54EA74-DF83-432C-89FF-9E0C6C3C6852}" type="presOf" srcId="{27800625-D8B3-4C55-940C-F4DF976CA616}" destId="{24E0D581-5ED0-462C-9735-16CF7645EF84}" srcOrd="0" destOrd="0" presId="urn:microsoft.com/office/officeart/2005/8/layout/vProcess5"/>
    <dgm:cxn modelId="{8ECFCE47-5D70-4E55-B0FA-C76063BF83C8}" type="presOf" srcId="{209DF2EC-08E6-4B46-81C4-E09AD877CF95}" destId="{E4C39747-E5FD-40CA-BEB5-1282440D023F}" srcOrd="0" destOrd="0" presId="urn:microsoft.com/office/officeart/2005/8/layout/vProcess5"/>
    <dgm:cxn modelId="{462F01F3-ADD0-4734-A9E7-1E98940CE43E}" type="presOf" srcId="{C3E7C8CD-346B-4681-8E71-F2F5B354F0D6}" destId="{04263562-EE40-428C-B44C-E5439B032FF1}" srcOrd="0" destOrd="0" presId="urn:microsoft.com/office/officeart/2005/8/layout/vProcess5"/>
    <dgm:cxn modelId="{5B48CB71-30A6-4084-B61D-B818828F791D}" srcId="{209DF2EC-08E6-4B46-81C4-E09AD877CF95}" destId="{1BBC57F6-5614-4E44-9CDE-F7A2A7F23D27}" srcOrd="1" destOrd="0" parTransId="{B045A3EE-4EB5-4BA0-8A7A-36D263201EB1}" sibTransId="{FEF20622-A2D5-4CD6-981C-53A46BDC540B}"/>
    <dgm:cxn modelId="{10C29579-18F6-4E3B-8709-999D991E7403}" type="presOf" srcId="{AE83B7F5-C24D-4229-8B2F-BEA898FD745C}" destId="{CD383811-0563-4BEF-B3B9-1FA1BB3095C7}" srcOrd="1" destOrd="0" presId="urn:microsoft.com/office/officeart/2005/8/layout/vProcess5"/>
    <dgm:cxn modelId="{8D333323-ABA4-4CA3-933F-B8DFD8E9F45A}" srcId="{209DF2EC-08E6-4B46-81C4-E09AD877CF95}" destId="{C3E7C8CD-346B-4681-8E71-F2F5B354F0D6}" srcOrd="0" destOrd="0" parTransId="{D2F300A2-0669-4180-9395-20796A97DA3F}" sibTransId="{EA0C99A5-C012-44B5-B237-907ADBE17DA1}"/>
    <dgm:cxn modelId="{81189E6E-A662-479F-8B4F-D95FBAED0A8D}" type="presParOf" srcId="{E4C39747-E5FD-40CA-BEB5-1282440D023F}" destId="{4FEC6575-7877-43BE-B200-CDF2B4C1A865}" srcOrd="0" destOrd="0" presId="urn:microsoft.com/office/officeart/2005/8/layout/vProcess5"/>
    <dgm:cxn modelId="{119AF491-C2E9-455B-AB19-3F97D85D4AB5}" type="presParOf" srcId="{E4C39747-E5FD-40CA-BEB5-1282440D023F}" destId="{04263562-EE40-428C-B44C-E5439B032FF1}" srcOrd="1" destOrd="0" presId="urn:microsoft.com/office/officeart/2005/8/layout/vProcess5"/>
    <dgm:cxn modelId="{F8076F2F-A288-4AFD-B39D-8496AAE4404B}" type="presParOf" srcId="{E4C39747-E5FD-40CA-BEB5-1282440D023F}" destId="{F16D940E-D735-40E8-A05C-0A1754CB04BA}" srcOrd="2" destOrd="0" presId="urn:microsoft.com/office/officeart/2005/8/layout/vProcess5"/>
    <dgm:cxn modelId="{1102C6EE-A243-48E6-84B4-082869ECDAFE}" type="presParOf" srcId="{E4C39747-E5FD-40CA-BEB5-1282440D023F}" destId="{6F68ED34-8242-4560-8C5E-CAF64C2A8D90}" srcOrd="3" destOrd="0" presId="urn:microsoft.com/office/officeart/2005/8/layout/vProcess5"/>
    <dgm:cxn modelId="{A72D37DA-442D-42BB-A04D-5034C4E0507B}" type="presParOf" srcId="{E4C39747-E5FD-40CA-BEB5-1282440D023F}" destId="{86ED466C-BD14-4BA3-B71D-F4039A3CC330}" srcOrd="4" destOrd="0" presId="urn:microsoft.com/office/officeart/2005/8/layout/vProcess5"/>
    <dgm:cxn modelId="{8F68C423-7C96-4E59-88DC-146D0ADEEAFF}" type="presParOf" srcId="{E4C39747-E5FD-40CA-BEB5-1282440D023F}" destId="{24E0D581-5ED0-462C-9735-16CF7645EF84}" srcOrd="5" destOrd="0" presId="urn:microsoft.com/office/officeart/2005/8/layout/vProcess5"/>
    <dgm:cxn modelId="{8C59C6F3-E574-40EF-98AB-BCBCD94F627C}" type="presParOf" srcId="{E4C39747-E5FD-40CA-BEB5-1282440D023F}" destId="{8A6C7EC7-DB6B-4CAC-93CE-5A5F21DC9A16}" srcOrd="6" destOrd="0" presId="urn:microsoft.com/office/officeart/2005/8/layout/vProcess5"/>
    <dgm:cxn modelId="{B6F45809-6B20-4335-BAE1-5521CCD5C82D}" type="presParOf" srcId="{E4C39747-E5FD-40CA-BEB5-1282440D023F}" destId="{8957CB4C-8564-4F1D-82D4-2D422C7B6E46}" srcOrd="7" destOrd="0" presId="urn:microsoft.com/office/officeart/2005/8/layout/vProcess5"/>
    <dgm:cxn modelId="{5A6BA85B-4312-4970-B43A-B9C3756A7276}" type="presParOf" srcId="{E4C39747-E5FD-40CA-BEB5-1282440D023F}" destId="{4F178063-50E7-425E-9161-F0049C754CB2}" srcOrd="8" destOrd="0" presId="urn:microsoft.com/office/officeart/2005/8/layout/vProcess5"/>
    <dgm:cxn modelId="{E80A1749-62B9-4805-A476-561068C0BECF}" type="presParOf" srcId="{E4C39747-E5FD-40CA-BEB5-1282440D023F}" destId="{494D89EA-C612-4F22-AEC8-B7992DD59695}" srcOrd="9" destOrd="0" presId="urn:microsoft.com/office/officeart/2005/8/layout/vProcess5"/>
    <dgm:cxn modelId="{F5548120-72F8-4CA2-B8C6-1E1E4245840D}" type="presParOf" srcId="{E4C39747-E5FD-40CA-BEB5-1282440D023F}" destId="{D56ABA4C-C269-4D4F-84AC-0B05CB5E441B}" srcOrd="10" destOrd="0" presId="urn:microsoft.com/office/officeart/2005/8/layout/vProcess5"/>
    <dgm:cxn modelId="{953D09ED-CBE4-423E-B2E7-B2AEA950E406}" type="presParOf" srcId="{E4C39747-E5FD-40CA-BEB5-1282440D023F}" destId="{6128E476-E5FA-4B1C-9F90-2C078E19B430}" srcOrd="11" destOrd="0" presId="urn:microsoft.com/office/officeart/2005/8/layout/vProcess5"/>
    <dgm:cxn modelId="{9B856DAE-4FC1-4197-9F31-7ADAC16B9F7B}" type="presParOf" srcId="{E4C39747-E5FD-40CA-BEB5-1282440D023F}" destId="{CD383811-0563-4BEF-B3B9-1FA1BB3095C7}" srcOrd="12" destOrd="0" presId="urn:microsoft.com/office/officeart/2005/8/layout/vProcess5"/>
    <dgm:cxn modelId="{5CF4180B-08CB-4C85-BD47-288F24FCB491}" type="presParOf" srcId="{E4C39747-E5FD-40CA-BEB5-1282440D023F}" destId="{386E1A08-16C3-4E8C-BADC-C60AB50F7C22}" srcOrd="13" destOrd="0" presId="urn:microsoft.com/office/officeart/2005/8/layout/vProcess5"/>
    <dgm:cxn modelId="{1F5C5DF9-19C5-4675-92E7-BD4D39174B4F}" type="presParOf" srcId="{E4C39747-E5FD-40CA-BEB5-1282440D023F}" destId="{B2752135-ACF8-4E86-AA54-AE1790E47B17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54A4FF-8BCA-44D8-BBC1-2787EC0C5CA2}" type="doc">
      <dgm:prSet loTypeId="urn:microsoft.com/office/officeart/2005/8/layout/radial4" loCatId="relationship" qsTypeId="urn:microsoft.com/office/officeart/2005/8/quickstyle/3d2" qsCatId="3D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CDD84B1A-BE47-4C89-84C1-C56ECE4D81D1}">
      <dgm:prSet phldrT="[Текст]" custT="1"/>
      <dgm:spPr/>
      <dgm:t>
        <a:bodyPr/>
        <a:lstStyle/>
        <a:p>
          <a:r>
            <a:rPr lang="ru-RU" sz="1600" b="1" dirty="0" smtClean="0"/>
            <a:t>Социальный паспорт</a:t>
          </a:r>
          <a:endParaRPr lang="ru-RU" sz="1600" b="1" dirty="0"/>
        </a:p>
      </dgm:t>
    </dgm:pt>
    <dgm:pt modelId="{CC494F4A-0A6A-4BE9-ABB9-64C062A7B8E1}" type="parTrans" cxnId="{D89B88CF-E6C5-4077-B76E-A6FE615BFB1C}">
      <dgm:prSet/>
      <dgm:spPr/>
      <dgm:t>
        <a:bodyPr/>
        <a:lstStyle/>
        <a:p>
          <a:endParaRPr lang="ru-RU" sz="1600" b="1"/>
        </a:p>
      </dgm:t>
    </dgm:pt>
    <dgm:pt modelId="{A7AC2CCF-4C60-4094-BBB4-D949E881D4BD}" type="sibTrans" cxnId="{D89B88CF-E6C5-4077-B76E-A6FE615BFB1C}">
      <dgm:prSet/>
      <dgm:spPr/>
      <dgm:t>
        <a:bodyPr/>
        <a:lstStyle/>
        <a:p>
          <a:endParaRPr lang="ru-RU" sz="1600" b="1"/>
        </a:p>
      </dgm:t>
    </dgm:pt>
    <dgm:pt modelId="{74D8B74C-334B-4D38-ACE3-559CE2E6E188}">
      <dgm:prSet phldrT="[Текст]" custT="1"/>
      <dgm:spPr/>
      <dgm:t>
        <a:bodyPr/>
        <a:lstStyle/>
        <a:p>
          <a:r>
            <a:rPr lang="ru-RU" sz="1600" b="1" dirty="0" smtClean="0"/>
            <a:t>Аналитические отчеты</a:t>
          </a:r>
          <a:endParaRPr lang="ru-RU" sz="1600" b="1" dirty="0"/>
        </a:p>
      </dgm:t>
    </dgm:pt>
    <dgm:pt modelId="{A3257D9A-F93A-4B19-9497-FB439A9496DC}" type="parTrans" cxnId="{2AF4F0A9-64B8-493E-AEF3-4B753D50E8EE}">
      <dgm:prSet/>
      <dgm:spPr/>
      <dgm:t>
        <a:bodyPr/>
        <a:lstStyle/>
        <a:p>
          <a:endParaRPr lang="ru-RU" sz="1600" b="1"/>
        </a:p>
      </dgm:t>
    </dgm:pt>
    <dgm:pt modelId="{E5A48B67-38F5-4168-AB22-16D6DFEEE573}" type="sibTrans" cxnId="{2AF4F0A9-64B8-493E-AEF3-4B753D50E8EE}">
      <dgm:prSet/>
      <dgm:spPr/>
      <dgm:t>
        <a:bodyPr/>
        <a:lstStyle/>
        <a:p>
          <a:endParaRPr lang="ru-RU" sz="1600" b="1"/>
        </a:p>
      </dgm:t>
    </dgm:pt>
    <dgm:pt modelId="{C9CA8EEC-344A-44D5-B05B-133CD3A584AC}">
      <dgm:prSet phldrT="[Текст]" custT="1"/>
      <dgm:spPr/>
      <dgm:t>
        <a:bodyPr/>
        <a:lstStyle/>
        <a:p>
          <a:r>
            <a:rPr lang="ru-RU" sz="1600" b="1" dirty="0" smtClean="0"/>
            <a:t>Индивидуальная </a:t>
          </a:r>
          <a:r>
            <a:rPr lang="ru-RU" sz="1600" dirty="0" smtClean="0"/>
            <a:t>программа</a:t>
          </a:r>
          <a:r>
            <a:rPr lang="ru-RU" sz="1600" b="1" dirty="0" smtClean="0"/>
            <a:t> реабилитации</a:t>
          </a:r>
          <a:endParaRPr lang="ru-RU" sz="1600" b="1" dirty="0"/>
        </a:p>
      </dgm:t>
    </dgm:pt>
    <dgm:pt modelId="{8E5FA7D3-DB47-4397-B26C-A14186E453E5}" type="parTrans" cxnId="{89E89E7A-03BD-4B93-92D1-4BCBDBD214AD}">
      <dgm:prSet/>
      <dgm:spPr/>
      <dgm:t>
        <a:bodyPr/>
        <a:lstStyle/>
        <a:p>
          <a:endParaRPr lang="ru-RU" sz="1600" b="1"/>
        </a:p>
      </dgm:t>
    </dgm:pt>
    <dgm:pt modelId="{51780EFE-6F6E-447A-97CB-886722A1FDFA}" type="sibTrans" cxnId="{89E89E7A-03BD-4B93-92D1-4BCBDBD214AD}">
      <dgm:prSet/>
      <dgm:spPr/>
      <dgm:t>
        <a:bodyPr/>
        <a:lstStyle/>
        <a:p>
          <a:endParaRPr lang="ru-RU" sz="1600" b="1"/>
        </a:p>
      </dgm:t>
    </dgm:pt>
    <dgm:pt modelId="{07B42A30-3021-486C-9FC1-742F2198D2C6}">
      <dgm:prSet phldrT="[Текст]" custT="1"/>
      <dgm:spPr/>
      <dgm:t>
        <a:bodyPr/>
        <a:lstStyle/>
        <a:p>
          <a:r>
            <a:rPr lang="ru-RU" sz="1600" b="1" dirty="0" smtClean="0"/>
            <a:t>характеристика</a:t>
          </a:r>
          <a:endParaRPr lang="ru-RU" sz="1600" b="1" dirty="0"/>
        </a:p>
      </dgm:t>
    </dgm:pt>
    <dgm:pt modelId="{F5823826-8A84-460B-BB87-9629455192EA}" type="parTrans" cxnId="{815AC1D0-CFBC-4132-A6B4-A873650618A5}">
      <dgm:prSet/>
      <dgm:spPr/>
      <dgm:t>
        <a:bodyPr/>
        <a:lstStyle/>
        <a:p>
          <a:endParaRPr lang="ru-RU" sz="1600" b="1"/>
        </a:p>
      </dgm:t>
    </dgm:pt>
    <dgm:pt modelId="{0A71C587-166A-4DED-AFCF-DDC5CC30D1E9}" type="sibTrans" cxnId="{815AC1D0-CFBC-4132-A6B4-A873650618A5}">
      <dgm:prSet/>
      <dgm:spPr/>
      <dgm:t>
        <a:bodyPr/>
        <a:lstStyle/>
        <a:p>
          <a:endParaRPr lang="ru-RU" sz="1600" b="1"/>
        </a:p>
      </dgm:t>
    </dgm:pt>
    <dgm:pt modelId="{C80D2A8C-9434-452C-845A-8311E07CD6E3}">
      <dgm:prSet custT="1"/>
      <dgm:spPr/>
      <dgm:t>
        <a:bodyPr/>
        <a:lstStyle/>
        <a:p>
          <a:r>
            <a:rPr lang="ru-RU" sz="1600" b="1" dirty="0" smtClean="0"/>
            <a:t>Карта индивидуального </a:t>
          </a:r>
          <a:r>
            <a:rPr lang="ru-RU" sz="1600" dirty="0" smtClean="0"/>
            <a:t>профилактического</a:t>
          </a:r>
          <a:r>
            <a:rPr lang="ru-RU" sz="1600" b="1" dirty="0" smtClean="0"/>
            <a:t> сопровождения</a:t>
          </a:r>
          <a:endParaRPr lang="ru-RU" sz="1600" b="1" dirty="0"/>
        </a:p>
      </dgm:t>
    </dgm:pt>
    <dgm:pt modelId="{AB453F14-E0ED-4221-9AED-25E40264A91B}" type="parTrans" cxnId="{865F31AB-6991-4D90-B7BC-F91D518512C7}">
      <dgm:prSet/>
      <dgm:spPr/>
      <dgm:t>
        <a:bodyPr/>
        <a:lstStyle/>
        <a:p>
          <a:endParaRPr lang="ru-RU" sz="1600" b="1"/>
        </a:p>
      </dgm:t>
    </dgm:pt>
    <dgm:pt modelId="{F48BF9FA-BA2E-4624-9DA9-20E8C2BBC767}" type="sibTrans" cxnId="{865F31AB-6991-4D90-B7BC-F91D518512C7}">
      <dgm:prSet/>
      <dgm:spPr/>
      <dgm:t>
        <a:bodyPr/>
        <a:lstStyle/>
        <a:p>
          <a:endParaRPr lang="ru-RU" sz="1600" b="1"/>
        </a:p>
      </dgm:t>
    </dgm:pt>
    <dgm:pt modelId="{953ECC1D-42F4-44BB-ACA9-CCBCFA3531AD}">
      <dgm:prSet custT="1"/>
      <dgm:spPr/>
      <dgm:t>
        <a:bodyPr/>
        <a:lstStyle/>
        <a:p>
          <a:r>
            <a:rPr lang="ru-RU" sz="1600" b="1" dirty="0" smtClean="0"/>
            <a:t>Карта учета семьи</a:t>
          </a:r>
          <a:endParaRPr lang="ru-RU" sz="1600" b="1" dirty="0"/>
        </a:p>
      </dgm:t>
    </dgm:pt>
    <dgm:pt modelId="{A5D66D97-1452-4652-8F76-75B8764D69DA}" type="parTrans" cxnId="{DECC7072-0A3B-4EB5-BEC3-268F62E2B3CC}">
      <dgm:prSet/>
      <dgm:spPr/>
      <dgm:t>
        <a:bodyPr/>
        <a:lstStyle/>
        <a:p>
          <a:endParaRPr lang="ru-RU" sz="1600" b="1"/>
        </a:p>
      </dgm:t>
    </dgm:pt>
    <dgm:pt modelId="{DBDF1F4C-6F90-4C2D-BEB0-1A43F93AE30B}" type="sibTrans" cxnId="{DECC7072-0A3B-4EB5-BEC3-268F62E2B3CC}">
      <dgm:prSet/>
      <dgm:spPr/>
      <dgm:t>
        <a:bodyPr/>
        <a:lstStyle/>
        <a:p>
          <a:endParaRPr lang="ru-RU" sz="1600" b="1"/>
        </a:p>
      </dgm:t>
    </dgm:pt>
    <dgm:pt modelId="{09F9C3CB-C230-465B-A38B-A901AD20DF2C}">
      <dgm:prSet custT="1"/>
      <dgm:spPr/>
      <dgm:t>
        <a:bodyPr/>
        <a:lstStyle/>
        <a:p>
          <a:r>
            <a:rPr lang="ru-RU" sz="1600" b="1" dirty="0" smtClean="0"/>
            <a:t>Акт обследования ЖБУ </a:t>
          </a:r>
        </a:p>
        <a:p>
          <a:r>
            <a:rPr lang="ru-RU" sz="1600" b="1" dirty="0" smtClean="0"/>
            <a:t>(1 раз в квартал)</a:t>
          </a:r>
          <a:endParaRPr lang="ru-RU" sz="1600" b="1" dirty="0"/>
        </a:p>
      </dgm:t>
    </dgm:pt>
    <dgm:pt modelId="{69734A5B-4FCD-4662-A8A0-D9B492B36FF7}" type="parTrans" cxnId="{023077F7-AF90-413F-828B-967323D94006}">
      <dgm:prSet/>
      <dgm:spPr/>
      <dgm:t>
        <a:bodyPr/>
        <a:lstStyle/>
        <a:p>
          <a:endParaRPr lang="ru-RU" sz="1600" b="1"/>
        </a:p>
      </dgm:t>
    </dgm:pt>
    <dgm:pt modelId="{5FF6C818-64C9-4E7D-AF6A-EF56915A2896}" type="sibTrans" cxnId="{023077F7-AF90-413F-828B-967323D94006}">
      <dgm:prSet/>
      <dgm:spPr/>
      <dgm:t>
        <a:bodyPr/>
        <a:lstStyle/>
        <a:p>
          <a:endParaRPr lang="ru-RU" sz="1600" b="1"/>
        </a:p>
      </dgm:t>
    </dgm:pt>
    <dgm:pt modelId="{E4A9B738-6FE2-409B-927F-3547B6C4C21F}">
      <dgm:prSet custT="1"/>
      <dgm:spPr/>
      <dgm:t>
        <a:bodyPr/>
        <a:lstStyle/>
        <a:p>
          <a:r>
            <a:rPr lang="ru-RU" sz="1600" b="1" dirty="0" smtClean="0"/>
            <a:t>Тетрадь  бесед (с росписями)</a:t>
          </a:r>
          <a:endParaRPr lang="ru-RU" sz="1600" b="1" dirty="0"/>
        </a:p>
      </dgm:t>
    </dgm:pt>
    <dgm:pt modelId="{5023594C-EC83-42B9-8295-FF2031590A41}" type="parTrans" cxnId="{CAA4E471-BA8E-43DC-A337-9084BC6B29E6}">
      <dgm:prSet/>
      <dgm:spPr/>
      <dgm:t>
        <a:bodyPr/>
        <a:lstStyle/>
        <a:p>
          <a:endParaRPr lang="ru-RU" sz="1600" b="1"/>
        </a:p>
      </dgm:t>
    </dgm:pt>
    <dgm:pt modelId="{49B963AD-5C84-4BF4-A1CC-79121DADE149}" type="sibTrans" cxnId="{CAA4E471-BA8E-43DC-A337-9084BC6B29E6}">
      <dgm:prSet/>
      <dgm:spPr/>
      <dgm:t>
        <a:bodyPr/>
        <a:lstStyle/>
        <a:p>
          <a:endParaRPr lang="ru-RU" sz="1600" b="1"/>
        </a:p>
      </dgm:t>
    </dgm:pt>
    <dgm:pt modelId="{B342FDA3-EF4B-48C2-8E9B-A49183100C79}">
      <dgm:prSet custT="1"/>
      <dgm:spPr/>
      <dgm:t>
        <a:bodyPr/>
        <a:lstStyle/>
        <a:p>
          <a:r>
            <a:rPr lang="ru-RU" sz="1600" b="1" dirty="0" smtClean="0"/>
            <a:t>Документы,</a:t>
          </a:r>
        </a:p>
        <a:p>
          <a:r>
            <a:rPr lang="ru-RU" sz="1600" b="1" dirty="0" smtClean="0"/>
            <a:t>подтверждающие </a:t>
          </a:r>
          <a:r>
            <a:rPr lang="ru-RU" sz="1600" b="1" dirty="0" err="1" smtClean="0"/>
            <a:t>асоциальность</a:t>
          </a:r>
          <a:r>
            <a:rPr lang="ru-RU" sz="1600" b="1" dirty="0" smtClean="0"/>
            <a:t> (докладные, межведомственные письма, табель успеваемость, посещаемости, </a:t>
          </a:r>
          <a:endParaRPr lang="ru-RU" sz="1600" b="1" dirty="0"/>
        </a:p>
      </dgm:t>
    </dgm:pt>
    <dgm:pt modelId="{FFBA8869-AC33-4F7C-8938-479478955DB5}" type="parTrans" cxnId="{38884E89-97A1-47A7-980B-52FDE7F2B9CC}">
      <dgm:prSet/>
      <dgm:spPr/>
      <dgm:t>
        <a:bodyPr/>
        <a:lstStyle/>
        <a:p>
          <a:endParaRPr lang="ru-RU" sz="1600" b="1"/>
        </a:p>
      </dgm:t>
    </dgm:pt>
    <dgm:pt modelId="{E244ABFF-0E31-40F2-A76B-C07A852546C4}" type="sibTrans" cxnId="{38884E89-97A1-47A7-980B-52FDE7F2B9CC}">
      <dgm:prSet/>
      <dgm:spPr/>
      <dgm:t>
        <a:bodyPr/>
        <a:lstStyle/>
        <a:p>
          <a:endParaRPr lang="ru-RU" sz="1600" b="1"/>
        </a:p>
      </dgm:t>
    </dgm:pt>
    <dgm:pt modelId="{BAA10D23-7845-44D2-9FD6-9A2E399D6BC8}">
      <dgm:prSet custT="1"/>
      <dgm:spPr/>
      <dgm:t>
        <a:bodyPr/>
        <a:lstStyle/>
        <a:p>
          <a:r>
            <a:rPr lang="ru-RU" sz="1600" b="1" dirty="0" smtClean="0"/>
            <a:t>Представление о постановки/</a:t>
          </a:r>
        </a:p>
        <a:p>
          <a:r>
            <a:rPr lang="ru-RU" sz="1600" b="1" dirty="0" smtClean="0"/>
            <a:t>снятии</a:t>
          </a:r>
          <a:endParaRPr lang="ru-RU" sz="1600" b="1" dirty="0"/>
        </a:p>
      </dgm:t>
    </dgm:pt>
    <dgm:pt modelId="{B710FEAA-C563-4EA3-9122-1E333C46F606}" type="parTrans" cxnId="{06F54782-8C45-4854-822E-1E68F27F25D9}">
      <dgm:prSet/>
      <dgm:spPr/>
      <dgm:t>
        <a:bodyPr/>
        <a:lstStyle/>
        <a:p>
          <a:endParaRPr lang="ru-RU" sz="1600"/>
        </a:p>
      </dgm:t>
    </dgm:pt>
    <dgm:pt modelId="{34778288-DA22-4EA1-A390-AFBE55110563}" type="sibTrans" cxnId="{06F54782-8C45-4854-822E-1E68F27F25D9}">
      <dgm:prSet/>
      <dgm:spPr/>
      <dgm:t>
        <a:bodyPr/>
        <a:lstStyle/>
        <a:p>
          <a:endParaRPr lang="ru-RU" sz="1600"/>
        </a:p>
      </dgm:t>
    </dgm:pt>
    <dgm:pt modelId="{65577519-CFEA-4724-8EE5-8082D4BE99F6}" type="pres">
      <dgm:prSet presAssocID="{3754A4FF-8BCA-44D8-BBC1-2787EC0C5CA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D33C84-795F-435C-BFFE-73054C666AFB}" type="pres">
      <dgm:prSet presAssocID="{CDD84B1A-BE47-4C89-84C1-C56ECE4D81D1}" presName="centerShape" presStyleLbl="node0" presStyleIdx="0" presStyleCnt="1" custScaleX="142199" custScaleY="143828"/>
      <dgm:spPr/>
      <dgm:t>
        <a:bodyPr/>
        <a:lstStyle/>
        <a:p>
          <a:endParaRPr lang="ru-RU"/>
        </a:p>
      </dgm:t>
    </dgm:pt>
    <dgm:pt modelId="{8E041300-0735-4CF5-914D-E756A4C0917C}" type="pres">
      <dgm:prSet presAssocID="{FFBA8869-AC33-4F7C-8938-479478955DB5}" presName="parTrans" presStyleLbl="bgSibTrans2D1" presStyleIdx="0" presStyleCnt="9"/>
      <dgm:spPr/>
      <dgm:t>
        <a:bodyPr/>
        <a:lstStyle/>
        <a:p>
          <a:endParaRPr lang="ru-RU"/>
        </a:p>
      </dgm:t>
    </dgm:pt>
    <dgm:pt modelId="{AA33387D-7B0A-4329-8AB2-EB8FD0A5FC4E}" type="pres">
      <dgm:prSet presAssocID="{B342FDA3-EF4B-48C2-8E9B-A49183100C79}" presName="node" presStyleLbl="node1" presStyleIdx="0" presStyleCnt="9" custScaleX="149850" custScaleY="253649" custRadScaleRad="106165" custRadScaleInc="4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AC00C2-4372-4233-8600-D1D42CB8A77D}" type="pres">
      <dgm:prSet presAssocID="{5023594C-EC83-42B9-8295-FF2031590A41}" presName="parTrans" presStyleLbl="bgSibTrans2D1" presStyleIdx="1" presStyleCnt="9"/>
      <dgm:spPr/>
      <dgm:t>
        <a:bodyPr/>
        <a:lstStyle/>
        <a:p>
          <a:endParaRPr lang="ru-RU"/>
        </a:p>
      </dgm:t>
    </dgm:pt>
    <dgm:pt modelId="{CE3E110E-1251-4D9F-92F9-23C65F5AFEED}" type="pres">
      <dgm:prSet presAssocID="{E4A9B738-6FE2-409B-927F-3547B6C4C21F}" presName="node" presStyleLbl="node1" presStyleIdx="1" presStyleCnt="9" custScaleX="131533" custScaleY="168527" custRadScaleRad="122321" custRadScaleInc="172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4617A0-98DF-4C1E-A760-96851F23F15D}" type="pres">
      <dgm:prSet presAssocID="{A3257D9A-F93A-4B19-9497-FB439A9496DC}" presName="parTrans" presStyleLbl="bgSibTrans2D1" presStyleIdx="2" presStyleCnt="9"/>
      <dgm:spPr/>
      <dgm:t>
        <a:bodyPr/>
        <a:lstStyle/>
        <a:p>
          <a:endParaRPr lang="ru-RU"/>
        </a:p>
      </dgm:t>
    </dgm:pt>
    <dgm:pt modelId="{7ACFEE2D-1740-497C-B7E8-8F1A596406A2}" type="pres">
      <dgm:prSet presAssocID="{74D8B74C-334B-4D38-ACE3-559CE2E6E188}" presName="node" presStyleLbl="node1" presStyleIdx="2" presStyleCnt="9" custScaleX="130410" custScaleY="133507" custRadScaleRad="136749" custRadScaleInc="30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D14D12-DEDC-459F-887D-3687794C71A2}" type="pres">
      <dgm:prSet presAssocID="{8E5FA7D3-DB47-4397-B26C-A14186E453E5}" presName="parTrans" presStyleLbl="bgSibTrans2D1" presStyleIdx="3" presStyleCnt="9"/>
      <dgm:spPr/>
      <dgm:t>
        <a:bodyPr/>
        <a:lstStyle/>
        <a:p>
          <a:endParaRPr lang="ru-RU"/>
        </a:p>
      </dgm:t>
    </dgm:pt>
    <dgm:pt modelId="{85EEB8AD-4185-41AA-839A-88BC125911BA}" type="pres">
      <dgm:prSet presAssocID="{C9CA8EEC-344A-44D5-B05B-133CD3A584AC}" presName="node" presStyleLbl="node1" presStyleIdx="3" presStyleCnt="9" custScaleX="140093" custScaleY="185637" custRadScaleRad="102385" custRadScaleInc="-196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0032B3-BC53-43E2-8F71-5ECAF6722A92}" type="pres">
      <dgm:prSet presAssocID="{AB453F14-E0ED-4221-9AED-25E40264A91B}" presName="parTrans" presStyleLbl="bgSibTrans2D1" presStyleIdx="4" presStyleCnt="9"/>
      <dgm:spPr/>
      <dgm:t>
        <a:bodyPr/>
        <a:lstStyle/>
        <a:p>
          <a:endParaRPr lang="ru-RU"/>
        </a:p>
      </dgm:t>
    </dgm:pt>
    <dgm:pt modelId="{73748650-7E35-47A6-B6AA-FBECDB22B438}" type="pres">
      <dgm:prSet presAssocID="{C80D2A8C-9434-452C-845A-8311E07CD6E3}" presName="node" presStyleLbl="node1" presStyleIdx="4" presStyleCnt="9" custScaleX="121903" custScaleY="2176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AD28B5-7D22-4DC5-9C12-61BA2EBC6935}" type="pres">
      <dgm:prSet presAssocID="{A5D66D97-1452-4652-8F76-75B8764D69DA}" presName="parTrans" presStyleLbl="bgSibTrans2D1" presStyleIdx="5" presStyleCnt="9"/>
      <dgm:spPr/>
      <dgm:t>
        <a:bodyPr/>
        <a:lstStyle/>
        <a:p>
          <a:endParaRPr lang="ru-RU"/>
        </a:p>
      </dgm:t>
    </dgm:pt>
    <dgm:pt modelId="{347C79D2-21C7-412F-BADC-C472F1B6896E}" type="pres">
      <dgm:prSet presAssocID="{953ECC1D-42F4-44BB-ACA9-CCBCFA3531AD}" presName="node" presStyleLbl="node1" presStyleIdx="5" presStyleCnt="9" custScaleX="121064" custScaleY="182734" custRadScaleRad="103939" custRadScaleInc="118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B189C0-7314-4FBF-A499-6214FC89ED04}" type="pres">
      <dgm:prSet presAssocID="{69734A5B-4FCD-4662-A8A0-D9B492B36FF7}" presName="parTrans" presStyleLbl="bgSibTrans2D1" presStyleIdx="6" presStyleCnt="9"/>
      <dgm:spPr/>
      <dgm:t>
        <a:bodyPr/>
        <a:lstStyle/>
        <a:p>
          <a:endParaRPr lang="ru-RU"/>
        </a:p>
      </dgm:t>
    </dgm:pt>
    <dgm:pt modelId="{3B45CD7A-076C-477B-B613-925FE9B1A6AD}" type="pres">
      <dgm:prSet presAssocID="{09F9C3CB-C230-465B-A38B-A901AD20DF2C}" presName="node" presStyleLbl="node1" presStyleIdx="6" presStyleCnt="9" custScaleX="146973" custScaleY="136980" custRadScaleRad="131894" custRadScaleInc="-38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AAFA8A-5110-486E-8419-2078858670C5}" type="pres">
      <dgm:prSet presAssocID="{B710FEAA-C563-4EA3-9122-1E333C46F606}" presName="parTrans" presStyleLbl="bgSibTrans2D1" presStyleIdx="7" presStyleCnt="9"/>
      <dgm:spPr/>
      <dgm:t>
        <a:bodyPr/>
        <a:lstStyle/>
        <a:p>
          <a:endParaRPr lang="ru-RU"/>
        </a:p>
      </dgm:t>
    </dgm:pt>
    <dgm:pt modelId="{B0E1D4E2-1DE1-4ECB-A72E-57E402C9C35C}" type="pres">
      <dgm:prSet presAssocID="{BAA10D23-7845-44D2-9FD6-9A2E399D6BC8}" presName="node" presStyleLbl="node1" presStyleIdx="7" presStyleCnt="9" custScaleX="130878" custScaleY="170236" custRadScaleRad="125069" custRadScaleInc="-195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493104-66A3-4110-B63E-A139F8D84C0B}" type="pres">
      <dgm:prSet presAssocID="{F5823826-8A84-460B-BB87-9629455192EA}" presName="parTrans" presStyleLbl="bgSibTrans2D1" presStyleIdx="8" presStyleCnt="9"/>
      <dgm:spPr/>
      <dgm:t>
        <a:bodyPr/>
        <a:lstStyle/>
        <a:p>
          <a:endParaRPr lang="ru-RU"/>
        </a:p>
      </dgm:t>
    </dgm:pt>
    <dgm:pt modelId="{21C00D2C-A6C3-418D-8DA2-BAE6D91D69D0}" type="pres">
      <dgm:prSet presAssocID="{07B42A30-3021-486C-9FC1-742F2198D2C6}" presName="node" presStyleLbl="node1" presStyleIdx="8" presStyleCnt="9" custScaleX="153064" custScaleY="2681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48910B-4219-4FD8-805C-7500BD01F4A3}" type="presOf" srcId="{3754A4FF-8BCA-44D8-BBC1-2787EC0C5CA2}" destId="{65577519-CFEA-4724-8EE5-8082D4BE99F6}" srcOrd="0" destOrd="0" presId="urn:microsoft.com/office/officeart/2005/8/layout/radial4"/>
    <dgm:cxn modelId="{38884E89-97A1-47A7-980B-52FDE7F2B9CC}" srcId="{CDD84B1A-BE47-4C89-84C1-C56ECE4D81D1}" destId="{B342FDA3-EF4B-48C2-8E9B-A49183100C79}" srcOrd="0" destOrd="0" parTransId="{FFBA8869-AC33-4F7C-8938-479478955DB5}" sibTransId="{E244ABFF-0E31-40F2-A76B-C07A852546C4}"/>
    <dgm:cxn modelId="{5EBEFBA7-8BCF-48CC-A51C-8508590B8D14}" type="presOf" srcId="{CDD84B1A-BE47-4C89-84C1-C56ECE4D81D1}" destId="{0DD33C84-795F-435C-BFFE-73054C666AFB}" srcOrd="0" destOrd="0" presId="urn:microsoft.com/office/officeart/2005/8/layout/radial4"/>
    <dgm:cxn modelId="{E54FB331-3A03-48D1-9B29-5DFD1266216E}" type="presOf" srcId="{FFBA8869-AC33-4F7C-8938-479478955DB5}" destId="{8E041300-0735-4CF5-914D-E756A4C0917C}" srcOrd="0" destOrd="0" presId="urn:microsoft.com/office/officeart/2005/8/layout/radial4"/>
    <dgm:cxn modelId="{3C056893-7DDD-4B30-94A6-88F8E8B22E51}" type="presOf" srcId="{F5823826-8A84-460B-BB87-9629455192EA}" destId="{D8493104-66A3-4110-B63E-A139F8D84C0B}" srcOrd="0" destOrd="0" presId="urn:microsoft.com/office/officeart/2005/8/layout/radial4"/>
    <dgm:cxn modelId="{06F54782-8C45-4854-822E-1E68F27F25D9}" srcId="{CDD84B1A-BE47-4C89-84C1-C56ECE4D81D1}" destId="{BAA10D23-7845-44D2-9FD6-9A2E399D6BC8}" srcOrd="7" destOrd="0" parTransId="{B710FEAA-C563-4EA3-9122-1E333C46F606}" sibTransId="{34778288-DA22-4EA1-A390-AFBE55110563}"/>
    <dgm:cxn modelId="{72D7DB16-1DC8-40EB-B386-547469144130}" type="presOf" srcId="{09F9C3CB-C230-465B-A38B-A901AD20DF2C}" destId="{3B45CD7A-076C-477B-B613-925FE9B1A6AD}" srcOrd="0" destOrd="0" presId="urn:microsoft.com/office/officeart/2005/8/layout/radial4"/>
    <dgm:cxn modelId="{DECC7072-0A3B-4EB5-BEC3-268F62E2B3CC}" srcId="{CDD84B1A-BE47-4C89-84C1-C56ECE4D81D1}" destId="{953ECC1D-42F4-44BB-ACA9-CCBCFA3531AD}" srcOrd="5" destOrd="0" parTransId="{A5D66D97-1452-4652-8F76-75B8764D69DA}" sibTransId="{DBDF1F4C-6F90-4C2D-BEB0-1A43F93AE30B}"/>
    <dgm:cxn modelId="{967E6629-5194-4AC2-9105-8AFB0D5B9B41}" type="presOf" srcId="{5023594C-EC83-42B9-8295-FF2031590A41}" destId="{DCAC00C2-4372-4233-8600-D1D42CB8A77D}" srcOrd="0" destOrd="0" presId="urn:microsoft.com/office/officeart/2005/8/layout/radial4"/>
    <dgm:cxn modelId="{70CC92DE-575F-4A20-A5C9-206175E7346A}" type="presOf" srcId="{B342FDA3-EF4B-48C2-8E9B-A49183100C79}" destId="{AA33387D-7B0A-4329-8AB2-EB8FD0A5FC4E}" srcOrd="0" destOrd="0" presId="urn:microsoft.com/office/officeart/2005/8/layout/radial4"/>
    <dgm:cxn modelId="{539B9D4A-D88D-473F-91A3-C5F107CD7F9E}" type="presOf" srcId="{E4A9B738-6FE2-409B-927F-3547B6C4C21F}" destId="{CE3E110E-1251-4D9F-92F9-23C65F5AFEED}" srcOrd="0" destOrd="0" presId="urn:microsoft.com/office/officeart/2005/8/layout/radial4"/>
    <dgm:cxn modelId="{865F31AB-6991-4D90-B7BC-F91D518512C7}" srcId="{CDD84B1A-BE47-4C89-84C1-C56ECE4D81D1}" destId="{C80D2A8C-9434-452C-845A-8311E07CD6E3}" srcOrd="4" destOrd="0" parTransId="{AB453F14-E0ED-4221-9AED-25E40264A91B}" sibTransId="{F48BF9FA-BA2E-4624-9DA9-20E8C2BBC767}"/>
    <dgm:cxn modelId="{79690B68-7FED-4F2A-9505-071CED08F409}" type="presOf" srcId="{A3257D9A-F93A-4B19-9497-FB439A9496DC}" destId="{234617A0-98DF-4C1E-A760-96851F23F15D}" srcOrd="0" destOrd="0" presId="urn:microsoft.com/office/officeart/2005/8/layout/radial4"/>
    <dgm:cxn modelId="{D89B88CF-E6C5-4077-B76E-A6FE615BFB1C}" srcId="{3754A4FF-8BCA-44D8-BBC1-2787EC0C5CA2}" destId="{CDD84B1A-BE47-4C89-84C1-C56ECE4D81D1}" srcOrd="0" destOrd="0" parTransId="{CC494F4A-0A6A-4BE9-ABB9-64C062A7B8E1}" sibTransId="{A7AC2CCF-4C60-4094-BBB4-D949E881D4BD}"/>
    <dgm:cxn modelId="{61E1AD3D-0E35-488C-87C6-F0983CA9487E}" type="presOf" srcId="{C9CA8EEC-344A-44D5-B05B-133CD3A584AC}" destId="{85EEB8AD-4185-41AA-839A-88BC125911BA}" srcOrd="0" destOrd="0" presId="urn:microsoft.com/office/officeart/2005/8/layout/radial4"/>
    <dgm:cxn modelId="{F17B740B-0E2D-4A97-8B8E-80CA13F409F2}" type="presOf" srcId="{C80D2A8C-9434-452C-845A-8311E07CD6E3}" destId="{73748650-7E35-47A6-B6AA-FBECDB22B438}" srcOrd="0" destOrd="0" presId="urn:microsoft.com/office/officeart/2005/8/layout/radial4"/>
    <dgm:cxn modelId="{2AF4F0A9-64B8-493E-AEF3-4B753D50E8EE}" srcId="{CDD84B1A-BE47-4C89-84C1-C56ECE4D81D1}" destId="{74D8B74C-334B-4D38-ACE3-559CE2E6E188}" srcOrd="2" destOrd="0" parTransId="{A3257D9A-F93A-4B19-9497-FB439A9496DC}" sibTransId="{E5A48B67-38F5-4168-AB22-16D6DFEEE573}"/>
    <dgm:cxn modelId="{89E89E7A-03BD-4B93-92D1-4BCBDBD214AD}" srcId="{CDD84B1A-BE47-4C89-84C1-C56ECE4D81D1}" destId="{C9CA8EEC-344A-44D5-B05B-133CD3A584AC}" srcOrd="3" destOrd="0" parTransId="{8E5FA7D3-DB47-4397-B26C-A14186E453E5}" sibTransId="{51780EFE-6F6E-447A-97CB-886722A1FDFA}"/>
    <dgm:cxn modelId="{D2C85C30-CFA7-4ADC-9503-A6E2F820A7B1}" type="presOf" srcId="{B710FEAA-C563-4EA3-9122-1E333C46F606}" destId="{C0AAFA8A-5110-486E-8419-2078858670C5}" srcOrd="0" destOrd="0" presId="urn:microsoft.com/office/officeart/2005/8/layout/radial4"/>
    <dgm:cxn modelId="{815AC1D0-CFBC-4132-A6B4-A873650618A5}" srcId="{CDD84B1A-BE47-4C89-84C1-C56ECE4D81D1}" destId="{07B42A30-3021-486C-9FC1-742F2198D2C6}" srcOrd="8" destOrd="0" parTransId="{F5823826-8A84-460B-BB87-9629455192EA}" sibTransId="{0A71C587-166A-4DED-AFCF-DDC5CC30D1E9}"/>
    <dgm:cxn modelId="{A831A584-D95D-4703-B9B0-5CFC38D3D38F}" type="presOf" srcId="{953ECC1D-42F4-44BB-ACA9-CCBCFA3531AD}" destId="{347C79D2-21C7-412F-BADC-C472F1B6896E}" srcOrd="0" destOrd="0" presId="urn:microsoft.com/office/officeart/2005/8/layout/radial4"/>
    <dgm:cxn modelId="{D8D6098F-7EFA-4C0C-BED1-1056D0C5BFD7}" type="presOf" srcId="{BAA10D23-7845-44D2-9FD6-9A2E399D6BC8}" destId="{B0E1D4E2-1DE1-4ECB-A72E-57E402C9C35C}" srcOrd="0" destOrd="0" presId="urn:microsoft.com/office/officeart/2005/8/layout/radial4"/>
    <dgm:cxn modelId="{9AF0BD3A-7FE7-4EFA-A46C-48DF4C2A351F}" type="presOf" srcId="{74D8B74C-334B-4D38-ACE3-559CE2E6E188}" destId="{7ACFEE2D-1740-497C-B7E8-8F1A596406A2}" srcOrd="0" destOrd="0" presId="urn:microsoft.com/office/officeart/2005/8/layout/radial4"/>
    <dgm:cxn modelId="{1E3F0D9C-1D70-4601-A66E-45DFFE8BC07C}" type="presOf" srcId="{AB453F14-E0ED-4221-9AED-25E40264A91B}" destId="{C50032B3-BC53-43E2-8F71-5ECAF6722A92}" srcOrd="0" destOrd="0" presId="urn:microsoft.com/office/officeart/2005/8/layout/radial4"/>
    <dgm:cxn modelId="{023077F7-AF90-413F-828B-967323D94006}" srcId="{CDD84B1A-BE47-4C89-84C1-C56ECE4D81D1}" destId="{09F9C3CB-C230-465B-A38B-A901AD20DF2C}" srcOrd="6" destOrd="0" parTransId="{69734A5B-4FCD-4662-A8A0-D9B492B36FF7}" sibTransId="{5FF6C818-64C9-4E7D-AF6A-EF56915A2896}"/>
    <dgm:cxn modelId="{74D64C59-482F-4048-9CD2-EE496E898E9A}" type="presOf" srcId="{69734A5B-4FCD-4662-A8A0-D9B492B36FF7}" destId="{3FB189C0-7314-4FBF-A499-6214FC89ED04}" srcOrd="0" destOrd="0" presId="urn:microsoft.com/office/officeart/2005/8/layout/radial4"/>
    <dgm:cxn modelId="{7C90DBEF-21E3-483A-AA15-9EDF0A3D3AEA}" type="presOf" srcId="{07B42A30-3021-486C-9FC1-742F2198D2C6}" destId="{21C00D2C-A6C3-418D-8DA2-BAE6D91D69D0}" srcOrd="0" destOrd="0" presId="urn:microsoft.com/office/officeart/2005/8/layout/radial4"/>
    <dgm:cxn modelId="{47AB27CB-B197-4B55-969D-D593CD4870DD}" type="presOf" srcId="{A5D66D97-1452-4652-8F76-75B8764D69DA}" destId="{71AD28B5-7D22-4DC5-9C12-61BA2EBC6935}" srcOrd="0" destOrd="0" presId="urn:microsoft.com/office/officeart/2005/8/layout/radial4"/>
    <dgm:cxn modelId="{35A3C3C0-40A7-4DED-AD59-728586E45DF7}" type="presOf" srcId="{8E5FA7D3-DB47-4397-B26C-A14186E453E5}" destId="{60D14D12-DEDC-459F-887D-3687794C71A2}" srcOrd="0" destOrd="0" presId="urn:microsoft.com/office/officeart/2005/8/layout/radial4"/>
    <dgm:cxn modelId="{CAA4E471-BA8E-43DC-A337-9084BC6B29E6}" srcId="{CDD84B1A-BE47-4C89-84C1-C56ECE4D81D1}" destId="{E4A9B738-6FE2-409B-927F-3547B6C4C21F}" srcOrd="1" destOrd="0" parTransId="{5023594C-EC83-42B9-8295-FF2031590A41}" sibTransId="{49B963AD-5C84-4BF4-A1CC-79121DADE149}"/>
    <dgm:cxn modelId="{6045E74E-F81C-4EDC-A558-6AEA66169780}" type="presParOf" srcId="{65577519-CFEA-4724-8EE5-8082D4BE99F6}" destId="{0DD33C84-795F-435C-BFFE-73054C666AFB}" srcOrd="0" destOrd="0" presId="urn:microsoft.com/office/officeart/2005/8/layout/radial4"/>
    <dgm:cxn modelId="{49167E3C-AEA2-4B31-AFD7-713B817CA6BA}" type="presParOf" srcId="{65577519-CFEA-4724-8EE5-8082D4BE99F6}" destId="{8E041300-0735-4CF5-914D-E756A4C0917C}" srcOrd="1" destOrd="0" presId="urn:microsoft.com/office/officeart/2005/8/layout/radial4"/>
    <dgm:cxn modelId="{F84AE0A4-0EA7-4B09-8CC6-A38D902F78CC}" type="presParOf" srcId="{65577519-CFEA-4724-8EE5-8082D4BE99F6}" destId="{AA33387D-7B0A-4329-8AB2-EB8FD0A5FC4E}" srcOrd="2" destOrd="0" presId="urn:microsoft.com/office/officeart/2005/8/layout/radial4"/>
    <dgm:cxn modelId="{9A272E05-6EAC-4B81-8DAF-681E68630DED}" type="presParOf" srcId="{65577519-CFEA-4724-8EE5-8082D4BE99F6}" destId="{DCAC00C2-4372-4233-8600-D1D42CB8A77D}" srcOrd="3" destOrd="0" presId="urn:microsoft.com/office/officeart/2005/8/layout/radial4"/>
    <dgm:cxn modelId="{39804DD5-9A9C-4CB0-8F1E-7D05AB8B1685}" type="presParOf" srcId="{65577519-CFEA-4724-8EE5-8082D4BE99F6}" destId="{CE3E110E-1251-4D9F-92F9-23C65F5AFEED}" srcOrd="4" destOrd="0" presId="urn:microsoft.com/office/officeart/2005/8/layout/radial4"/>
    <dgm:cxn modelId="{F4A797F9-C1FE-43B7-9F97-009D31BD7C4F}" type="presParOf" srcId="{65577519-CFEA-4724-8EE5-8082D4BE99F6}" destId="{234617A0-98DF-4C1E-A760-96851F23F15D}" srcOrd="5" destOrd="0" presId="urn:microsoft.com/office/officeart/2005/8/layout/radial4"/>
    <dgm:cxn modelId="{765EF625-0C7B-47C8-86A0-A44506A47DCD}" type="presParOf" srcId="{65577519-CFEA-4724-8EE5-8082D4BE99F6}" destId="{7ACFEE2D-1740-497C-B7E8-8F1A596406A2}" srcOrd="6" destOrd="0" presId="urn:microsoft.com/office/officeart/2005/8/layout/radial4"/>
    <dgm:cxn modelId="{B59C131B-D659-4091-A09C-D4B86CA1DA22}" type="presParOf" srcId="{65577519-CFEA-4724-8EE5-8082D4BE99F6}" destId="{60D14D12-DEDC-459F-887D-3687794C71A2}" srcOrd="7" destOrd="0" presId="urn:microsoft.com/office/officeart/2005/8/layout/radial4"/>
    <dgm:cxn modelId="{57087C06-A7A4-4B97-B73F-BAA225C03B8A}" type="presParOf" srcId="{65577519-CFEA-4724-8EE5-8082D4BE99F6}" destId="{85EEB8AD-4185-41AA-839A-88BC125911BA}" srcOrd="8" destOrd="0" presId="urn:microsoft.com/office/officeart/2005/8/layout/radial4"/>
    <dgm:cxn modelId="{1F4461BD-65CB-40ED-8E4E-D3E2ED63777C}" type="presParOf" srcId="{65577519-CFEA-4724-8EE5-8082D4BE99F6}" destId="{C50032B3-BC53-43E2-8F71-5ECAF6722A92}" srcOrd="9" destOrd="0" presId="urn:microsoft.com/office/officeart/2005/8/layout/radial4"/>
    <dgm:cxn modelId="{AD694058-E74C-4DF4-9F82-4DDD752F6B88}" type="presParOf" srcId="{65577519-CFEA-4724-8EE5-8082D4BE99F6}" destId="{73748650-7E35-47A6-B6AA-FBECDB22B438}" srcOrd="10" destOrd="0" presId="urn:microsoft.com/office/officeart/2005/8/layout/radial4"/>
    <dgm:cxn modelId="{337CA50D-F9C4-49E9-B671-F67FCD8659C9}" type="presParOf" srcId="{65577519-CFEA-4724-8EE5-8082D4BE99F6}" destId="{71AD28B5-7D22-4DC5-9C12-61BA2EBC6935}" srcOrd="11" destOrd="0" presId="urn:microsoft.com/office/officeart/2005/8/layout/radial4"/>
    <dgm:cxn modelId="{8E042506-7CA1-48C7-B9F4-5362A71D6B94}" type="presParOf" srcId="{65577519-CFEA-4724-8EE5-8082D4BE99F6}" destId="{347C79D2-21C7-412F-BADC-C472F1B6896E}" srcOrd="12" destOrd="0" presId="urn:microsoft.com/office/officeart/2005/8/layout/radial4"/>
    <dgm:cxn modelId="{161171D3-F6A5-4F13-AF05-934BE2DC01E5}" type="presParOf" srcId="{65577519-CFEA-4724-8EE5-8082D4BE99F6}" destId="{3FB189C0-7314-4FBF-A499-6214FC89ED04}" srcOrd="13" destOrd="0" presId="urn:microsoft.com/office/officeart/2005/8/layout/radial4"/>
    <dgm:cxn modelId="{A1C1FC45-3A8A-40F0-A243-EF221FCE4FE7}" type="presParOf" srcId="{65577519-CFEA-4724-8EE5-8082D4BE99F6}" destId="{3B45CD7A-076C-477B-B613-925FE9B1A6AD}" srcOrd="14" destOrd="0" presId="urn:microsoft.com/office/officeart/2005/8/layout/radial4"/>
    <dgm:cxn modelId="{CFD6FAC1-1059-42F9-BF1A-696F8CC181F3}" type="presParOf" srcId="{65577519-CFEA-4724-8EE5-8082D4BE99F6}" destId="{C0AAFA8A-5110-486E-8419-2078858670C5}" srcOrd="15" destOrd="0" presId="urn:microsoft.com/office/officeart/2005/8/layout/radial4"/>
    <dgm:cxn modelId="{15DC8030-F444-47F9-BE59-17D81E299AFA}" type="presParOf" srcId="{65577519-CFEA-4724-8EE5-8082D4BE99F6}" destId="{B0E1D4E2-1DE1-4ECB-A72E-57E402C9C35C}" srcOrd="16" destOrd="0" presId="urn:microsoft.com/office/officeart/2005/8/layout/radial4"/>
    <dgm:cxn modelId="{FC67C9EC-F85F-442E-9DB8-401EDCE7418F}" type="presParOf" srcId="{65577519-CFEA-4724-8EE5-8082D4BE99F6}" destId="{D8493104-66A3-4110-B63E-A139F8D84C0B}" srcOrd="17" destOrd="0" presId="urn:microsoft.com/office/officeart/2005/8/layout/radial4"/>
    <dgm:cxn modelId="{56FF2CD5-189B-4CE9-8DA7-EA7249D12B56}" type="presParOf" srcId="{65577519-CFEA-4724-8EE5-8082D4BE99F6}" destId="{21C00D2C-A6C3-418D-8DA2-BAE6D91D69D0}" srcOrd="1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263562-EE40-428C-B44C-E5439B032FF1}">
      <dsp:nvSpPr>
        <dsp:cNvPr id="0" name=""/>
        <dsp:cNvSpPr/>
      </dsp:nvSpPr>
      <dsp:spPr>
        <a:xfrm>
          <a:off x="0" y="0"/>
          <a:ext cx="7040880" cy="9258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/>
            <a:t>Шаг 1: раннее выявление социального неблагополучия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/>
        </a:p>
      </dsp:txBody>
      <dsp:txXfrm>
        <a:off x="27117" y="27117"/>
        <a:ext cx="5933507" cy="871602"/>
      </dsp:txXfrm>
    </dsp:sp>
    <dsp:sp modelId="{F16D940E-D735-40E8-A05C-0A1754CB04BA}">
      <dsp:nvSpPr>
        <dsp:cNvPr id="0" name=""/>
        <dsp:cNvSpPr/>
      </dsp:nvSpPr>
      <dsp:spPr>
        <a:xfrm>
          <a:off x="525780" y="1054424"/>
          <a:ext cx="7040880" cy="9258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/>
            <a:t>Шаг 2: рассмотрение вопроса на заседании Совета профилактики</a:t>
          </a: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/>
        </a:p>
      </dsp:txBody>
      <dsp:txXfrm>
        <a:off x="552897" y="1081541"/>
        <a:ext cx="5859072" cy="871602"/>
      </dsp:txXfrm>
    </dsp:sp>
    <dsp:sp modelId="{6F68ED34-8242-4560-8C5E-CAF64C2A8D90}">
      <dsp:nvSpPr>
        <dsp:cNvPr id="0" name=""/>
        <dsp:cNvSpPr/>
      </dsp:nvSpPr>
      <dsp:spPr>
        <a:xfrm>
          <a:off x="1051559" y="2108849"/>
          <a:ext cx="7040880" cy="9258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/>
            <a:t>Шаг 3:постановка на </a:t>
          </a:r>
          <a:r>
            <a:rPr lang="ru-RU" sz="2000" b="1" kern="1200" dirty="0" err="1" smtClean="0"/>
            <a:t>внутришкольный</a:t>
          </a:r>
          <a:r>
            <a:rPr lang="ru-RU" sz="2000" b="1" kern="1200" dirty="0" smtClean="0"/>
            <a:t> учет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/>
        </a:p>
      </dsp:txBody>
      <dsp:txXfrm>
        <a:off x="1078676" y="2135966"/>
        <a:ext cx="5859072" cy="871602"/>
      </dsp:txXfrm>
    </dsp:sp>
    <dsp:sp modelId="{86ED466C-BD14-4BA3-B71D-F4039A3CC330}">
      <dsp:nvSpPr>
        <dsp:cNvPr id="0" name=""/>
        <dsp:cNvSpPr/>
      </dsp:nvSpPr>
      <dsp:spPr>
        <a:xfrm>
          <a:off x="1577339" y="3163274"/>
          <a:ext cx="7040880" cy="9258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/>
            <a:t>Шаг 4: сбор информации, создание социального паспорта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/>
        </a:p>
      </dsp:txBody>
      <dsp:txXfrm>
        <a:off x="1604456" y="3190391"/>
        <a:ext cx="5859072" cy="871602"/>
      </dsp:txXfrm>
    </dsp:sp>
    <dsp:sp modelId="{24E0D581-5ED0-462C-9735-16CF7645EF84}">
      <dsp:nvSpPr>
        <dsp:cNvPr id="0" name=""/>
        <dsp:cNvSpPr/>
      </dsp:nvSpPr>
      <dsp:spPr>
        <a:xfrm>
          <a:off x="2103119" y="4217698"/>
          <a:ext cx="7040880" cy="9258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/>
            <a:t>Шаг 5: коррекционно-реабилитационная работа</a:t>
          </a:r>
        </a:p>
      </dsp:txBody>
      <dsp:txXfrm>
        <a:off x="2130236" y="4244815"/>
        <a:ext cx="5859072" cy="871602"/>
      </dsp:txXfrm>
    </dsp:sp>
    <dsp:sp modelId="{8A6C7EC7-DB6B-4CAC-93CE-5A5F21DC9A16}">
      <dsp:nvSpPr>
        <dsp:cNvPr id="0" name=""/>
        <dsp:cNvSpPr/>
      </dsp:nvSpPr>
      <dsp:spPr>
        <a:xfrm>
          <a:off x="6439086" y="676374"/>
          <a:ext cx="601793" cy="60179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b="1" kern="1200"/>
        </a:p>
      </dsp:txBody>
      <dsp:txXfrm>
        <a:off x="6574489" y="676374"/>
        <a:ext cx="330987" cy="452849"/>
      </dsp:txXfrm>
    </dsp:sp>
    <dsp:sp modelId="{8957CB4C-8564-4F1D-82D4-2D422C7B6E46}">
      <dsp:nvSpPr>
        <dsp:cNvPr id="0" name=""/>
        <dsp:cNvSpPr/>
      </dsp:nvSpPr>
      <dsp:spPr>
        <a:xfrm>
          <a:off x="6964866" y="1730799"/>
          <a:ext cx="601793" cy="60179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b="1" kern="1200"/>
        </a:p>
      </dsp:txBody>
      <dsp:txXfrm>
        <a:off x="7100269" y="1730799"/>
        <a:ext cx="330987" cy="452849"/>
      </dsp:txXfrm>
    </dsp:sp>
    <dsp:sp modelId="{4F178063-50E7-425E-9161-F0049C754CB2}">
      <dsp:nvSpPr>
        <dsp:cNvPr id="0" name=""/>
        <dsp:cNvSpPr/>
      </dsp:nvSpPr>
      <dsp:spPr>
        <a:xfrm>
          <a:off x="7490646" y="2769793"/>
          <a:ext cx="601793" cy="60179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b="1" kern="1200"/>
        </a:p>
      </dsp:txBody>
      <dsp:txXfrm>
        <a:off x="7626049" y="2769793"/>
        <a:ext cx="330987" cy="452849"/>
      </dsp:txXfrm>
    </dsp:sp>
    <dsp:sp modelId="{494D89EA-C612-4F22-AEC8-B7992DD59695}">
      <dsp:nvSpPr>
        <dsp:cNvPr id="0" name=""/>
        <dsp:cNvSpPr/>
      </dsp:nvSpPr>
      <dsp:spPr>
        <a:xfrm>
          <a:off x="8016426" y="3834505"/>
          <a:ext cx="601793" cy="60179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b="1" kern="1200"/>
        </a:p>
      </dsp:txBody>
      <dsp:txXfrm>
        <a:off x="8151829" y="3834505"/>
        <a:ext cx="330987" cy="4528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D33C84-795F-435C-BFFE-73054C666AFB}">
      <dsp:nvSpPr>
        <dsp:cNvPr id="0" name=""/>
        <dsp:cNvSpPr/>
      </dsp:nvSpPr>
      <dsp:spPr>
        <a:xfrm>
          <a:off x="3505959" y="2887122"/>
          <a:ext cx="2115347" cy="213958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Социальный паспорт</a:t>
          </a:r>
          <a:endParaRPr lang="ru-RU" sz="1600" b="1" kern="1200" dirty="0"/>
        </a:p>
      </dsp:txBody>
      <dsp:txXfrm>
        <a:off x="3815744" y="3200456"/>
        <a:ext cx="1495777" cy="1512912"/>
      </dsp:txXfrm>
    </dsp:sp>
    <dsp:sp modelId="{8E041300-0735-4CF5-914D-E756A4C0917C}">
      <dsp:nvSpPr>
        <dsp:cNvPr id="0" name=""/>
        <dsp:cNvSpPr/>
      </dsp:nvSpPr>
      <dsp:spPr>
        <a:xfrm rot="10805004">
          <a:off x="868286" y="3741365"/>
          <a:ext cx="2492603" cy="42396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A33387D-7B0A-4329-8AB2-EB8FD0A5FC4E}">
      <dsp:nvSpPr>
        <dsp:cNvPr id="0" name=""/>
        <dsp:cNvSpPr/>
      </dsp:nvSpPr>
      <dsp:spPr>
        <a:xfrm>
          <a:off x="88080" y="2895017"/>
          <a:ext cx="1560414" cy="21130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Документы,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подтверждающие </a:t>
          </a:r>
          <a:r>
            <a:rPr lang="ru-RU" sz="1600" b="1" kern="1200" dirty="0" err="1" smtClean="0"/>
            <a:t>асоциальность</a:t>
          </a:r>
          <a:r>
            <a:rPr lang="ru-RU" sz="1600" b="1" kern="1200" dirty="0" smtClean="0"/>
            <a:t> (докладные, межведомственные письма, табель успеваемость, посещаемости, </a:t>
          </a:r>
          <a:endParaRPr lang="ru-RU" sz="1600" b="1" kern="1200" dirty="0"/>
        </a:p>
      </dsp:txBody>
      <dsp:txXfrm>
        <a:off x="133783" y="2940720"/>
        <a:ext cx="1469008" cy="2021627"/>
      </dsp:txXfrm>
    </dsp:sp>
    <dsp:sp modelId="{DCAC00C2-4372-4233-8600-D1D42CB8A77D}">
      <dsp:nvSpPr>
        <dsp:cNvPr id="0" name=""/>
        <dsp:cNvSpPr/>
      </dsp:nvSpPr>
      <dsp:spPr>
        <a:xfrm rot="12356448">
          <a:off x="582678" y="2543377"/>
          <a:ext cx="3021864" cy="42396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3E110E-1251-4D9F-92F9-23C65F5AFEED}">
      <dsp:nvSpPr>
        <dsp:cNvPr id="0" name=""/>
        <dsp:cNvSpPr/>
      </dsp:nvSpPr>
      <dsp:spPr>
        <a:xfrm>
          <a:off x="50072" y="1392454"/>
          <a:ext cx="1369676" cy="14039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Тетрадь  бесед (с росписями)</a:t>
          </a:r>
          <a:endParaRPr lang="ru-RU" sz="1600" b="1" kern="1200" dirty="0"/>
        </a:p>
      </dsp:txBody>
      <dsp:txXfrm>
        <a:off x="90188" y="1432570"/>
        <a:ext cx="1289444" cy="1323689"/>
      </dsp:txXfrm>
    </dsp:sp>
    <dsp:sp modelId="{234617A0-98DF-4C1E-A760-96851F23F15D}">
      <dsp:nvSpPr>
        <dsp:cNvPr id="0" name=""/>
        <dsp:cNvSpPr/>
      </dsp:nvSpPr>
      <dsp:spPr>
        <a:xfrm rot="13536238">
          <a:off x="709215" y="1591844"/>
          <a:ext cx="3492504" cy="42396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CFEE2D-1740-497C-B7E8-8F1A596406A2}">
      <dsp:nvSpPr>
        <dsp:cNvPr id="0" name=""/>
        <dsp:cNvSpPr/>
      </dsp:nvSpPr>
      <dsp:spPr>
        <a:xfrm>
          <a:off x="554773" y="0"/>
          <a:ext cx="1357982" cy="11121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Аналитические отчеты</a:t>
          </a:r>
          <a:endParaRPr lang="ru-RU" sz="1600" b="1" kern="1200" dirty="0"/>
        </a:p>
      </dsp:txBody>
      <dsp:txXfrm>
        <a:off x="587348" y="32575"/>
        <a:ext cx="1292832" cy="1047035"/>
      </dsp:txXfrm>
    </dsp:sp>
    <dsp:sp modelId="{60D14D12-DEDC-459F-887D-3687794C71A2}">
      <dsp:nvSpPr>
        <dsp:cNvPr id="0" name=""/>
        <dsp:cNvSpPr/>
      </dsp:nvSpPr>
      <dsp:spPr>
        <a:xfrm rot="14614272">
          <a:off x="2322894" y="1609891"/>
          <a:ext cx="2359116" cy="42396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EEB8AD-4185-41AA-839A-88BC125911BA}">
      <dsp:nvSpPr>
        <dsp:cNvPr id="0" name=""/>
        <dsp:cNvSpPr/>
      </dsp:nvSpPr>
      <dsp:spPr>
        <a:xfrm>
          <a:off x="2248041" y="-7635"/>
          <a:ext cx="1458813" cy="15464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Индивидуальная </a:t>
          </a:r>
          <a:r>
            <a:rPr lang="ru-RU" sz="1600" kern="1200" dirty="0" smtClean="0"/>
            <a:t>программа</a:t>
          </a:r>
          <a:r>
            <a:rPr lang="ru-RU" sz="1600" b="1" kern="1200" dirty="0" smtClean="0"/>
            <a:t> реабилитации</a:t>
          </a:r>
          <a:endParaRPr lang="ru-RU" sz="1600" b="1" kern="1200" dirty="0"/>
        </a:p>
      </dsp:txBody>
      <dsp:txXfrm>
        <a:off x="2290768" y="35092"/>
        <a:ext cx="1373359" cy="1461002"/>
      </dsp:txXfrm>
    </dsp:sp>
    <dsp:sp modelId="{C50032B3-BC53-43E2-8F71-5ECAF6722A92}">
      <dsp:nvSpPr>
        <dsp:cNvPr id="0" name=""/>
        <dsp:cNvSpPr/>
      </dsp:nvSpPr>
      <dsp:spPr>
        <a:xfrm rot="16200000">
          <a:off x="3424449" y="1403353"/>
          <a:ext cx="2278366" cy="42396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748650-7E35-47A6-B6AA-FBECDB22B438}">
      <dsp:nvSpPr>
        <dsp:cNvPr id="0" name=""/>
        <dsp:cNvSpPr/>
      </dsp:nvSpPr>
      <dsp:spPr>
        <a:xfrm>
          <a:off x="3928934" y="-430451"/>
          <a:ext cx="1269397" cy="1813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Карта индивидуального </a:t>
          </a:r>
          <a:r>
            <a:rPr lang="ru-RU" sz="1600" kern="1200" dirty="0" smtClean="0"/>
            <a:t>профилактического</a:t>
          </a:r>
          <a:r>
            <a:rPr lang="ru-RU" sz="1600" b="1" kern="1200" dirty="0" smtClean="0"/>
            <a:t> сопровождения</a:t>
          </a:r>
          <a:endParaRPr lang="ru-RU" sz="1600" b="1" kern="1200" dirty="0"/>
        </a:p>
      </dsp:txBody>
      <dsp:txXfrm>
        <a:off x="3966113" y="-393272"/>
        <a:ext cx="1195039" cy="1738850"/>
      </dsp:txXfrm>
    </dsp:sp>
    <dsp:sp modelId="{71AD28B5-7D22-4DC5-9C12-61BA2EBC6935}">
      <dsp:nvSpPr>
        <dsp:cNvPr id="0" name=""/>
        <dsp:cNvSpPr/>
      </dsp:nvSpPr>
      <dsp:spPr>
        <a:xfrm rot="17718939">
          <a:off x="4405268" y="1592620"/>
          <a:ext cx="2352951" cy="42396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47C79D2-21C7-412F-BADC-C472F1B6896E}">
      <dsp:nvSpPr>
        <dsp:cNvPr id="0" name=""/>
        <dsp:cNvSpPr/>
      </dsp:nvSpPr>
      <dsp:spPr>
        <a:xfrm>
          <a:off x="5454480" y="-20026"/>
          <a:ext cx="1260660" cy="15222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Карта учета семьи</a:t>
          </a:r>
          <a:endParaRPr lang="ru-RU" sz="1600" b="1" kern="1200" dirty="0"/>
        </a:p>
      </dsp:txBody>
      <dsp:txXfrm>
        <a:off x="5491403" y="16897"/>
        <a:ext cx="1186814" cy="1448427"/>
      </dsp:txXfrm>
    </dsp:sp>
    <dsp:sp modelId="{3FB189C0-7314-4FBF-A499-6214FC89ED04}">
      <dsp:nvSpPr>
        <dsp:cNvPr id="0" name=""/>
        <dsp:cNvSpPr/>
      </dsp:nvSpPr>
      <dsp:spPr>
        <a:xfrm rot="18853932">
          <a:off x="4937040" y="1649562"/>
          <a:ext cx="3333082" cy="42396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45CD7A-076C-477B-B613-925FE9B1A6AD}">
      <dsp:nvSpPr>
        <dsp:cNvPr id="0" name=""/>
        <dsp:cNvSpPr/>
      </dsp:nvSpPr>
      <dsp:spPr>
        <a:xfrm>
          <a:off x="7000879" y="96878"/>
          <a:ext cx="1530455" cy="11411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Акт обследования ЖБУ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(1 раз в квартал)</a:t>
          </a:r>
          <a:endParaRPr lang="ru-RU" sz="1600" b="1" kern="1200" dirty="0"/>
        </a:p>
      </dsp:txBody>
      <dsp:txXfrm>
        <a:off x="7034301" y="130300"/>
        <a:ext cx="1463611" cy="1074273"/>
      </dsp:txXfrm>
    </dsp:sp>
    <dsp:sp modelId="{C0AAFA8A-5110-486E-8419-2078858670C5}">
      <dsp:nvSpPr>
        <dsp:cNvPr id="0" name=""/>
        <dsp:cNvSpPr/>
      </dsp:nvSpPr>
      <dsp:spPr>
        <a:xfrm rot="20015244">
          <a:off x="5512808" y="2500618"/>
          <a:ext cx="3112181" cy="42396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E1D4E2-1DE1-4ECB-A72E-57E402C9C35C}">
      <dsp:nvSpPr>
        <dsp:cNvPr id="0" name=""/>
        <dsp:cNvSpPr/>
      </dsp:nvSpPr>
      <dsp:spPr>
        <a:xfrm>
          <a:off x="7781128" y="1311322"/>
          <a:ext cx="1362855" cy="14181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Представление о постановки/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снятии</a:t>
          </a:r>
          <a:endParaRPr lang="ru-RU" sz="1600" b="1" kern="1200" dirty="0"/>
        </a:p>
      </dsp:txBody>
      <dsp:txXfrm>
        <a:off x="7821045" y="1351239"/>
        <a:ext cx="1283021" cy="1338324"/>
      </dsp:txXfrm>
    </dsp:sp>
    <dsp:sp modelId="{D8493104-66A3-4110-B63E-A139F8D84C0B}">
      <dsp:nvSpPr>
        <dsp:cNvPr id="0" name=""/>
        <dsp:cNvSpPr/>
      </dsp:nvSpPr>
      <dsp:spPr>
        <a:xfrm>
          <a:off x="5754576" y="3744930"/>
          <a:ext cx="2289816" cy="42396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C00D2C-A6C3-418D-8DA2-BAE6D91D69D0}">
      <dsp:nvSpPr>
        <dsp:cNvPr id="0" name=""/>
        <dsp:cNvSpPr/>
      </dsp:nvSpPr>
      <dsp:spPr>
        <a:xfrm>
          <a:off x="7247452" y="2839903"/>
          <a:ext cx="1593882" cy="22340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характеристика</a:t>
          </a:r>
          <a:endParaRPr lang="ru-RU" sz="1600" b="1" kern="1200" dirty="0"/>
        </a:p>
      </dsp:txBody>
      <dsp:txXfrm>
        <a:off x="7294135" y="2886586"/>
        <a:ext cx="1500516" cy="21406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EB34C-E657-41AD-9B4E-3446AD09E24D}" type="datetimeFigureOut">
              <a:rPr lang="ru-RU"/>
              <a:pPr>
                <a:defRPr/>
              </a:pPr>
              <a:t>28.09.2016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3D491-1D99-4BF5-B510-C370F12302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082B3-4B23-4A9E-922C-76AC689B1DB6}" type="datetimeFigureOut">
              <a:rPr lang="ru-RU"/>
              <a:pPr>
                <a:defRPr/>
              </a:pPr>
              <a:t>28.09.2016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63DC3-DCE6-4051-B656-0737D910D3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ECD8A-8328-4783-8A03-C27257169394}" type="datetimeFigureOut">
              <a:rPr lang="ru-RU"/>
              <a:pPr>
                <a:defRPr/>
              </a:pPr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F52F3-5691-4127-951D-E3F76FEEF5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DC5CD-894C-47AB-AB10-A0A21766023F}" type="datetimeFigureOut">
              <a:rPr lang="ru-RU"/>
              <a:pPr>
                <a:defRPr/>
              </a:pPr>
              <a:t>28.09.2016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4EF6F-5DBD-488C-990F-D1DB45E2D7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5B196-1D7B-4EED-B942-F5EC301E119B}" type="datetimeFigureOut">
              <a:rPr lang="ru-RU"/>
              <a:pPr>
                <a:defRPr/>
              </a:pPr>
              <a:t>28.09.2016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968D9-C537-482E-B514-2DDFF3FA0B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F558E-DA01-41A9-AE7C-B186AF3F20AA}" type="datetimeFigureOut">
              <a:rPr lang="ru-RU"/>
              <a:pPr>
                <a:defRPr/>
              </a:pPr>
              <a:t>28.09.2016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1BBAD-3B17-4FA8-9AA9-2C75226964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648F4-A9B3-4C55-A824-666980409E1F}" type="datetimeFigureOut">
              <a:rPr lang="ru-RU"/>
              <a:pPr>
                <a:defRPr/>
              </a:pPr>
              <a:t>28.09.2016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1BC9E-3CC6-436C-9020-AE56D912DC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EC49B-A7F8-4E71-94A6-36656ECFAE17}" type="datetimeFigureOut">
              <a:rPr lang="ru-RU"/>
              <a:pPr>
                <a:defRPr/>
              </a:pPr>
              <a:t>28.09.2016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BB5BD-3C06-4EA0-8C96-449447669E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39F78-B834-4991-9B35-4B4B62639D9D}" type="datetimeFigureOut">
              <a:rPr lang="ru-RU"/>
              <a:pPr>
                <a:defRPr/>
              </a:pPr>
              <a:t>28.09.2016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36F6D-2E57-4153-B9D4-316E6D6335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2D313-3010-412A-AA8E-C6B42F4A92CF}" type="datetimeFigureOut">
              <a:rPr lang="ru-RU"/>
              <a:pPr>
                <a:defRPr/>
              </a:pPr>
              <a:t>28.09.2016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E45E9-04B1-48DC-8A64-88FDFC6D19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F343C-380B-4DA3-B12F-41E5454558ED}" type="datetimeFigureOut">
              <a:rPr lang="ru-RU"/>
              <a:pPr>
                <a:defRPr/>
              </a:pPr>
              <a:t>28.09.2016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C5291-36A9-4016-AA2A-E7E63E475F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E7C79FC-B548-4260-8AC6-29E6E0852078}" type="datetimeFigureOut">
              <a:rPr lang="ru-RU"/>
              <a:pPr>
                <a:defRPr/>
              </a:pPr>
              <a:t>28.09.2016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E9B17F6-126A-471E-9C42-441DBCDE0B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1" r:id="rId4"/>
    <p:sldLayoutId id="2147483675" r:id="rId5"/>
    <p:sldLayoutId id="2147483670" r:id="rId6"/>
    <p:sldLayoutId id="2147483676" r:id="rId7"/>
    <p:sldLayoutId id="2147483677" r:id="rId8"/>
    <p:sldLayoutId id="2147483678" r:id="rId9"/>
    <p:sldLayoutId id="2147483669" r:id="rId10"/>
    <p:sldLayoutId id="214748367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yandsearch?p=2&amp;text=%D0%B7%D0%B0%D1%89%D0%B8%D1%82%D0%B0%20%D0%BF%D1%80%D0%B0%D0%B2%20%D0%B4%D0%B5%D1%82%D0%B5%D0%B9&amp;fp=2&amp;pos=72&amp;uinfo=ww-1038-wh-475-fw-813-fh-448-pd-1&amp;rpt=simage&amp;img_url=http://cs303211.vk.me/g37866712/e_a9bdb1d2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ages.yandex.ru/yandsearch?p=4&amp;text=%D0%BA%D0%BD%D0%B8%D0%B3%D0%B0%20%D0%BF%D1%80%D0%BE%D1%82%D0%BE%D0%BA%D0%BE%D0%BB%D0%BE%D0%B2%20%D1%81%D0%BE%D0%B2%D0%B5%D1%82%D0%B0%20%D0%BF%D1%80%D0%BE%D1%84%D0%B8%D0%BB%D0%B0%D0%BA%D1%82%D0%B8%D0%BA%D0%B8&amp;fp=4&amp;pos=134&amp;uinfo=ww-1038-wh-495-fw-813-fh-448-pd-1&amp;rpt=simage&amp;img_url=http://k.img.com.ua/img/forall/a/14132/52.jp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yandex.ru/yandsearch?p=2&amp;text=%D0%B7%D0%B0%D1%89%D0%B8%D1%82%D0%B0%20%D0%BF%D1%80%D0%B0%D0%B2%20%D0%B4%D0%B5%D1%82%D0%B5%D0%B9&amp;fp=2&amp;pos=85&amp;uinfo=ww-1038-wh-475-fw-813-fh-448-pd-1&amp;rpt=simage&amp;img_url=http://www.rg.ru/img/content/48/21/89/as_50x50.jp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mages.yandex.ru/yandsearch?p=1&amp;text=%D1%84%D0%B7-120%20%D0%BE%D0%B1%20%D0%BE%D1%81%D0%BD%D0%BE%D0%B2%D0%B0%D1%85%20%D1%81%D0%B8%D1%81%D1%82%D0%B5%D0%BC%D1%8B%20%D0%BF%D1%80%D0%BE%D1%84%D0%B8%D0%BB%D0%B0%D0%BA%D1%82%D0%B8%D0%BA%D0%B8%20%D0%B1%D0%B5%D0%B7%D0%BD%D0%B0%D0%B4%D0%B7%D0%BE%D1%80%D0%BD%D0%BE%D1%81%D1%82%D0%B8%20%D0%B8%20%D0%BF%D1%80%D0%B0%D0%B2%D0%BE%D0%BD%D0%B0%D1%80%D1%83%D1%88%D0%B5%D0%BD%D0%B8%D0%B9%20%D0%BD%D0%B5%D1%81%D0%BE%D0%B2%D0%B5%D1%80%D1%88%D0%B5%D0%BD%D0%BD%D0%BE%D0%BB%D0%B5%D1%82%D0%BD%D0%B8%D1%85&amp;fp=1&amp;img_url=http://xn---18-mddbev4c6a.xn--p1ai/wp-content/uploads/2011/12/344698.jpg&amp;pos=34&amp;uinfo=ww-1038-wh-495-fw-813-fh-448-pd-1&amp;rpt=simage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images.yandex.ru/yandsearch?p=1&amp;text=%D1%81%D0%BE%D1%86%D0%B8%D0%B0%D0%BB%D1%8C%D0%BD%D1%8B%D0%B9%20%D0%BF%D0%B0%D1%81%D0%BF%D0%BE%D1%80%D1%82&amp;fp=1&amp;pos=51&amp;uinfo=ww-1038-wh-495-fw-813-fh-448-pd-1&amp;rpt=simage&amp;img_url=http://www.psixologicheskoezerkalo.ru/wp-content/uploads/2013/07/STATIONERY_CLIPBOARD1.pn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.yandex.ru/yandsearch?p=3&amp;text=%D0%B7%D0%B0%D1%89%D0%B8%D1%82%D0%B0%20%D0%BF%D1%80%D0%B0%D0%B2%20%D0%B4%D0%B5%D1%82%D0%B5%D0%B9&amp;fp=3&amp;img_url=http://www.kp.ru/f/12/image/52/90/2599052.jpg&amp;pos=111&amp;uinfo=ww-1038-wh-475-fw-813-fh-448-pd-1&amp;rpt=simag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text=%D1%83%D1%81%D0%BF%D0%B5%D1%88%D0%BD%D1%8B%D0%B9%20%D0%BF%D0%BE%D0%B4%D1%80%D0%BE%D1%81%D1%82%D0%BE%D0%BA&amp;fp=0&amp;pos=0&amp;uinfo=ww-1038-wh-495-fw-813-fh-448-pd-1&amp;rpt=simage&amp;img_url=http://miruspexa.com/wp-content/uploads/2011/06/samoocenka_podrostka-300x237.jpg" TargetMode="External"/><Relationship Id="rId13" Type="http://schemas.openxmlformats.org/officeDocument/2006/relationships/image" Target="../media/image11.jpeg"/><Relationship Id="rId3" Type="http://schemas.openxmlformats.org/officeDocument/2006/relationships/image" Target="../media/image7.jpeg"/><Relationship Id="rId7" Type="http://schemas.openxmlformats.org/officeDocument/2006/relationships/image" Target="../media/image8.jpeg"/><Relationship Id="rId12" Type="http://schemas.openxmlformats.org/officeDocument/2006/relationships/hyperlink" Target="http://images.yandex.ru/yandsearch?text=%D0%B6%D0%B5%D1%81%D1%82%D0%BE%D0%BA%D0%BE%D0%B5%20%D0%BE%D0%B1%D1%80%D0%B0%D1%89%D0%B5%D0%BD%D0%B8%D0%B5%20%D1%81%20%D0%B4%D0%B5%D1%82%D1%8C%D0%BC%D0%B8%20&amp;fp=0&amp;pos=3&amp;uinfo=ww-1038-wh-495-fw-813-fh-448-pd-1&amp;rpt=simage&amp;img_url=http://www.volynnews.com/files/news/2010/06-29/16160-1u.jpg" TargetMode="External"/><Relationship Id="rId2" Type="http://schemas.openxmlformats.org/officeDocument/2006/relationships/hyperlink" Target="http://images.yandex.ru/yandsearch?text=%D0%B6%D1%83%D1%80%D0%BD%D0%B0%D0%BB%20%D1%83%D1%87%D0%B5%D1%82%D0%B0&amp;fp=0&amp;pos=12&amp;uinfo=ww-1038-wh-495-fw-813-fh-448-pd-1&amp;rpt=simage&amp;img_url=http://d9.wikimart.ru/4c/1f/b0237192-c912-4263-a5b4-294c1f3b9604.jpe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text=%D1%81%D0%BE%D0%B1%D1%80%D0%B0%D0%BD%D0%B8%D0%B5&amp;fp=0&amp;img_url=http://www.koipkro.kostroma.ru/Kostroma_EDU/gcoko/op1/mousoch24/DocLib/C41-17.jpg&amp;pos=1&amp;uinfo=ww-1038-wh-495-fw-813-fh-448-pd-1&amp;rpt=simage" TargetMode="External"/><Relationship Id="rId11" Type="http://schemas.openxmlformats.org/officeDocument/2006/relationships/image" Target="../media/image10.jpeg"/><Relationship Id="rId5" Type="http://schemas.openxmlformats.org/officeDocument/2006/relationships/image" Target="../media/image5.png"/><Relationship Id="rId15" Type="http://schemas.openxmlformats.org/officeDocument/2006/relationships/image" Target="../media/image12.jpeg"/><Relationship Id="rId10" Type="http://schemas.openxmlformats.org/officeDocument/2006/relationships/hyperlink" Target="http://images.yandex.ru/yandsearch?text=%D0%BF%D1%80%D0%B0%D0%B2%D0%BE%D0%BD%D0%B0%D1%80%D1%83%D1%88%D0%B5%D0%BD%D0%B8%D0%B5%20%D1%81%D1%80%D0%B5%D0%B4%D0%B8%20%D0%BF%D0%BE%D0%B4%D1%80%D0%BE%D1%81%D1%82%D0%BA%D0%BE%D0%B2&amp;fp=0&amp;pos=12&amp;uinfo=ww-1038-wh-495-fw-813-fh-448-pd-1&amp;rpt=simage&amp;img_url=http://cs410726.vk.me/v410726017/2447/U9VH7hTtzEo.jpg" TargetMode="External"/><Relationship Id="rId4" Type="http://schemas.openxmlformats.org/officeDocument/2006/relationships/hyperlink" Target="http://images.yandex.ru/yandsearch?p=1&amp;text=%D1%81%D0%BE%D1%86%D0%B8%D0%B0%D0%BB%D1%8C%D0%BD%D1%8B%D0%B9%20%D0%BF%D0%B0%D1%81%D0%BF%D0%BE%D1%80%D1%82&amp;fp=1&amp;pos=51&amp;uinfo=ww-1038-wh-495-fw-813-fh-448-pd-1&amp;rpt=simage&amp;img_url=http://www.psixologicheskoezerkalo.ru/wp-content/uploads/2013/07/STATIONERY_CLIPBOARD1.png" TargetMode="External"/><Relationship Id="rId9" Type="http://schemas.openxmlformats.org/officeDocument/2006/relationships/image" Target="../media/image9.jpeg"/><Relationship Id="rId14" Type="http://schemas.openxmlformats.org/officeDocument/2006/relationships/hyperlink" Target="http://images.yandex.ru/yandsearch?text=%D0%BA%D0%BE%D1%80%D1%80%D0%B5%D0%BA%D1%86%D0%B8%D0%BE%D0%BD%D0%BD%D0%B0%D1%8F%20%D1%80%D0%B0%D0%B1%D0%BE%D1%82%D0%B0%20%D1%81%20%D0%BD%D0%B5%D1%81%D0%BE%D0%B2%D0%B5%D1%80%D1%88%D0%B5%D0%BD%D0%BD%D0%BE%D0%BB%D0%B5%D1%82%D0%BD%D0%B8%D0%BC%D0%B8&amp;fp=0&amp;img_url=http://27.mvd.ru/upload/site30/document_news/sXwPbySd48-78xx78.jpg&amp;pos=7&amp;uinfo=ww-1038-wh-495-fw-813-fh-448-pd-1&amp;rpt=simag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4" descr="http://bezformata.ru/content/Images/000/008/743/image8743446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6122" r="4082"/>
          <a:stretch>
            <a:fillRect/>
          </a:stretch>
        </p:blipFill>
        <p:spPr bwMode="auto">
          <a:xfrm>
            <a:off x="250825" y="0"/>
            <a:ext cx="3384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6"/>
          <p:cNvSpPr txBox="1">
            <a:spLocks noChangeArrowheads="1"/>
          </p:cNvSpPr>
          <p:nvPr/>
        </p:nvSpPr>
        <p:spPr bwMode="auto">
          <a:xfrm>
            <a:off x="3563938" y="620713"/>
            <a:ext cx="5256212" cy="500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МЕТОДИЧЕСКИЕ РЕКОМЕНДАЦИИ</a:t>
            </a:r>
            <a:r>
              <a:rPr lang="ru-RU" sz="2800"/>
              <a:t> </a:t>
            </a:r>
          </a:p>
          <a:p>
            <a:pPr algn="ctr">
              <a:spcBef>
                <a:spcPct val="50000"/>
              </a:spcBef>
            </a:pPr>
            <a:r>
              <a:rPr lang="ru-RU" sz="2800"/>
              <a:t>«Организация работы в дошкольном учреждении по профилактике социального неблагополучия семей, безнадзорности и беспризорности несовершеннолетних , их раннее выявление, учет и комплексное сопровождение»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686800" cy="8382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Основные задачи сопровождения детей из семей с признаками социального неблагополучия: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23554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50895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500" b="1" u="sng" smtClean="0"/>
              <a:t>выявление неблагополучных семей</a:t>
            </a:r>
            <a:r>
              <a:rPr lang="ru-RU" sz="2500" smtClean="0"/>
              <a:t>, желающих принять социально-психологическую помощь, планирование и проведение с ними работы;</a:t>
            </a:r>
          </a:p>
          <a:p>
            <a:pPr eaLnBrk="1" hangingPunct="1">
              <a:lnSpc>
                <a:spcPct val="80000"/>
              </a:lnSpc>
            </a:pPr>
            <a:r>
              <a:rPr lang="ru-RU" sz="2500" b="1" u="sng" smtClean="0"/>
              <a:t>определение причин </a:t>
            </a:r>
            <a:r>
              <a:rPr lang="ru-RU" sz="2500" smtClean="0"/>
              <a:t>семейного неблагополучия;</a:t>
            </a:r>
          </a:p>
          <a:p>
            <a:pPr eaLnBrk="1" hangingPunct="1">
              <a:lnSpc>
                <a:spcPct val="80000"/>
              </a:lnSpc>
            </a:pPr>
            <a:r>
              <a:rPr lang="ru-RU" sz="2500" b="1" u="sng" smtClean="0"/>
              <a:t>содействие</a:t>
            </a:r>
            <a:r>
              <a:rPr lang="ru-RU" sz="2500" smtClean="0"/>
              <a:t> созданию в </a:t>
            </a:r>
            <a:r>
              <a:rPr lang="ru-RU" sz="2500" smtClean="0">
                <a:latin typeface="Arial" charset="0"/>
              </a:rPr>
              <a:t>детском саду</a:t>
            </a:r>
            <a:r>
              <a:rPr lang="ru-RU" sz="2500" smtClean="0"/>
              <a:t> обстановки психологического комфорта и безопасности для </a:t>
            </a:r>
            <a:r>
              <a:rPr lang="ru-RU" sz="2500" smtClean="0">
                <a:latin typeface="Arial" charset="0"/>
              </a:rPr>
              <a:t>ребенка</a:t>
            </a:r>
            <a:r>
              <a:rPr lang="ru-RU" sz="2500" smtClean="0"/>
              <a:t>;</a:t>
            </a:r>
          </a:p>
          <a:p>
            <a:pPr eaLnBrk="1" hangingPunct="1">
              <a:lnSpc>
                <a:spcPct val="80000"/>
              </a:lnSpc>
            </a:pPr>
            <a:r>
              <a:rPr lang="ru-RU" sz="2500" b="1" u="sng" smtClean="0"/>
              <a:t>помощь в </a:t>
            </a:r>
            <a:r>
              <a:rPr lang="ru-RU" sz="2500" smtClean="0"/>
              <a:t>решении личностных проблем</a:t>
            </a:r>
            <a:r>
              <a:rPr lang="ru-RU" sz="2500" b="1" u="sng" smtClean="0"/>
              <a:t> </a:t>
            </a:r>
            <a:r>
              <a:rPr lang="ru-RU" sz="2500" smtClean="0"/>
              <a:t>и проблем социализации, в построении конструктивных отношений с родителями и сверстниками;</a:t>
            </a:r>
          </a:p>
          <a:p>
            <a:pPr eaLnBrk="1" hangingPunct="1">
              <a:lnSpc>
                <a:spcPct val="80000"/>
              </a:lnSpc>
            </a:pPr>
            <a:r>
              <a:rPr lang="ru-RU" sz="2500" b="1" u="sng" smtClean="0"/>
              <a:t>профилактика</a:t>
            </a:r>
            <a:r>
              <a:rPr lang="ru-RU" sz="2500" smtClean="0"/>
              <a:t> социальной дезадаптации, девиантного поведения;</a:t>
            </a:r>
          </a:p>
          <a:p>
            <a:pPr eaLnBrk="1" hangingPunct="1">
              <a:lnSpc>
                <a:spcPct val="80000"/>
              </a:lnSpc>
            </a:pPr>
            <a:r>
              <a:rPr lang="ru-RU" sz="2500" b="1" u="sng" smtClean="0"/>
              <a:t>работа с </a:t>
            </a:r>
            <a:r>
              <a:rPr lang="ru-RU" sz="2500" b="1" u="sng" smtClean="0">
                <a:latin typeface="Arial" charset="0"/>
              </a:rPr>
              <a:t>группой</a:t>
            </a:r>
            <a:r>
              <a:rPr lang="ru-RU" sz="2500" smtClean="0"/>
              <a:t> по повышению социального статуса ребенка из неблагополучной семьи.</a:t>
            </a:r>
          </a:p>
          <a:p>
            <a:pPr eaLnBrk="1" hangingPunct="1">
              <a:lnSpc>
                <a:spcPct val="80000"/>
              </a:lnSpc>
            </a:pPr>
            <a:endParaRPr lang="ru-RU" sz="25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В деятельности по социально-педагогическому сопровождению детей группы риска необходимо руководствоваться следующим нормативным документами: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5303837"/>
          </a:xfrm>
        </p:spPr>
        <p:txBody>
          <a:bodyPr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Конвенция о правах ребенка;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Закон РФ "Об образовании";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письмо Минобразования России от 27.06.2003 № 28-51-513/16 "О методических рекомендациях по психолого-педагогическому сопровождению обучающихся в учебно-воспитательном процессе в условиях модернизации образования";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Федеральный закон от 24.06.1999 № 120-ФЗ "Об основах системы профилактики безнадзорности и правонарушений несовершеннолетних";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Закон РФ от 24.07.1998 № 124-ФЗ "Об основных гарантиях прав ребенка в Российской Федерации";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Концепция развития системы психологического обеспечения образования в Российской Федерации, 2008;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постановление Правительства РФ от 07.02.2011 № 61 "О федеральной целевой программе развития образования на 2011–2015 годы";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Указ Президента РФ от 07.05.2012 № 599 "О мерах по реализации государственной политики в области образования и науки";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Национальная стратегия действий в интересах детей на 2012–2017 годы, утв. Указом Президента РФ от 01.06.2012 № 761.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11441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/>
              <a:t>В целом решение проблем социализации ребенка из неблагополучной семьи возможно при условии осуществления комплекса мероприятий, направленных: 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на раннее выявление и постановку на учет ребенка из неблагополучной семьи;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определение причин неблагополучия семьи;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осуществление информационной помощи семье;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реализацию системы профилактики нарушений воспитания в семьях группы риска.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Семьи с признаками социального неблагополучия находятся в образовательном учреждении на индивидуальном сопровождении.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Содержимое 2"/>
          <p:cNvSpPr>
            <a:spLocks noGrp="1"/>
          </p:cNvSpPr>
          <p:nvPr>
            <p:ph idx="1"/>
          </p:nvPr>
        </p:nvSpPr>
        <p:spPr>
          <a:xfrm>
            <a:off x="179388" y="1412875"/>
            <a:ext cx="8686800" cy="49291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000" smtClean="0"/>
              <a:t>Приказ ГУО от 14.08.2013  № 829«О совершенствовании работы по учету и сопровождению семей, находящихся  в социально опасном положении»;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/>
              <a:t>Внутреннее Положение о ведении учета, утвержденное приказом и назначение ответственного лица;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/>
              <a:t>Положение о Педагогическом совете (с обязательным включением данного вопроса, регламентом)/Совете профилактики, график, утвержденные приказом;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/>
              <a:t>План работы с семьями, находящимися в социально опасном положении/ трудной жизненной ситуации по предупреждению социального неблагополучия и жестокого обращения с несовершеннолетними, утвержденный приказом;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/>
              <a:t>Журнал учета семей/детей, находящихся в социально опасном положении/трудной жизненной ситуации;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/>
              <a:t>Журнал бесед/профилактической работы с родителями;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/>
              <a:t>Внутренние аналитические приказы с указанием дальнейшей перспективы работы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/>
              <a:t>Социальные паспорта, состоящих на учете</a:t>
            </a:r>
          </a:p>
          <a:p>
            <a:pPr eaLnBrk="1" hangingPunct="1">
              <a:lnSpc>
                <a:spcPct val="90000"/>
              </a:lnSpc>
            </a:pPr>
            <a:endParaRPr lang="ru-RU" sz="2000" smtClean="0"/>
          </a:p>
          <a:p>
            <a:pPr eaLnBrk="1" hangingPunct="1">
              <a:lnSpc>
                <a:spcPct val="90000"/>
              </a:lnSpc>
            </a:pPr>
            <a:endParaRPr lang="ru-RU" sz="2000" smtClean="0"/>
          </a:p>
        </p:txBody>
      </p:sp>
      <p:sp>
        <p:nvSpPr>
          <p:cNvPr id="26626" name="Rectangle 4"/>
          <p:cNvSpPr>
            <a:spLocks/>
          </p:cNvSpPr>
          <p:nvPr/>
        </p:nvSpPr>
        <p:spPr bwMode="auto">
          <a:xfrm>
            <a:off x="179388" y="549275"/>
            <a:ext cx="86868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ru-RU" sz="2800">
                <a:solidFill>
                  <a:schemeClr val="tx2"/>
                </a:solidFill>
                <a:latin typeface="Franklin Gothic Medium" pitchFamily="34" charset="0"/>
              </a:rPr>
              <a:t>Внутренний учет ДОУ детей и семей, находящихся в социально опасном положении регламентируется и отражается в следующих документах: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ru-RU" sz="3200" b="1" i="1" cap="none" smtClean="0">
                <a:effectLst/>
              </a:rPr>
              <a:t>Принципы работы с семьей и несовершеннолетними:</a:t>
            </a:r>
            <a:r>
              <a:rPr lang="ru-RU" sz="2000" i="1" cap="none" smtClean="0">
                <a:effectLst/>
              </a:rPr>
              <a:t/>
            </a:r>
            <a:br>
              <a:rPr lang="ru-RU" sz="2000" i="1" cap="none" smtClean="0">
                <a:effectLst/>
              </a:rPr>
            </a:br>
            <a:endParaRPr lang="ru-RU" sz="2000" i="1" cap="none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4294967295"/>
          </p:nvPr>
        </p:nvSpPr>
        <p:spPr>
          <a:xfrm>
            <a:off x="107950" y="1341438"/>
            <a:ext cx="9036050" cy="5400675"/>
          </a:xfrm>
        </p:spPr>
        <p:txBody>
          <a:bodyPr/>
          <a:lstStyle/>
          <a:p>
            <a:pPr>
              <a:spcBef>
                <a:spcPts val="1200"/>
              </a:spcBef>
              <a:defRPr/>
            </a:pPr>
            <a:r>
              <a:rPr lang="ru-RU" sz="2400" b="1" smtClean="0"/>
              <a:t>Необвинительность </a:t>
            </a:r>
            <a:r>
              <a:rPr lang="ru-RU" sz="1400" smtClean="0"/>
              <a:t>(помощь в создании условий для выхода из кризиса, социальная защита).</a:t>
            </a:r>
          </a:p>
          <a:p>
            <a:pPr>
              <a:spcBef>
                <a:spcPts val="1200"/>
              </a:spcBef>
              <a:defRPr/>
            </a:pPr>
            <a:r>
              <a:rPr lang="ru-RU" sz="2400" b="1" smtClean="0"/>
              <a:t>Индивидуальный подход, адресный принцип работы</a:t>
            </a:r>
            <a:r>
              <a:rPr lang="ru-RU" sz="2000" b="1" smtClean="0"/>
              <a:t>, </a:t>
            </a:r>
            <a:r>
              <a:rPr lang="ru-RU" sz="1400" smtClean="0"/>
              <a:t>(решение конкретных проблем конкретной семьи и ребенка, на основании четко обозначенных (выявленных) признаков социального неблагополучия семьи, нарушения прав ребенка, в реальных жизненных условиях).</a:t>
            </a:r>
          </a:p>
          <a:p>
            <a:pPr>
              <a:spcBef>
                <a:spcPts val="1200"/>
              </a:spcBef>
              <a:defRPr/>
            </a:pPr>
            <a:r>
              <a:rPr lang="ru-RU" sz="2400" b="1" smtClean="0"/>
              <a:t>Постоянный контакт с семьей</a:t>
            </a:r>
            <a:r>
              <a:rPr lang="ru-RU" sz="2000" b="1" smtClean="0"/>
              <a:t> </a:t>
            </a:r>
            <a:r>
              <a:rPr lang="ru-RU" sz="1600" smtClean="0"/>
              <a:t>- </a:t>
            </a:r>
            <a:r>
              <a:rPr lang="ru-RU" sz="1400" smtClean="0"/>
              <a:t>полноценным партнером в процессе реабилитации (активное мотивирование семьи на изменение поведения и формирование запроса на получение помощи через установление доверительных отношений с семьей  и сотрудничества).</a:t>
            </a:r>
          </a:p>
          <a:p>
            <a:pPr>
              <a:spcBef>
                <a:spcPts val="1200"/>
              </a:spcBef>
              <a:defRPr/>
            </a:pPr>
            <a:r>
              <a:rPr lang="ru-RU" sz="2400" b="1" smtClean="0"/>
              <a:t>Уважение норм и ценностей патронируемой семьи, ориентация на развитие позитивного потенциала семьи</a:t>
            </a:r>
            <a:r>
              <a:rPr lang="ru-RU" sz="2000" b="1" smtClean="0"/>
              <a:t> </a:t>
            </a:r>
            <a:r>
              <a:rPr lang="ru-RU" sz="1400" smtClean="0"/>
              <a:t>(«экологические» методы работы с семьей, обнаружение, стимулирование и мобилизация собственных ресурсов семьи).</a:t>
            </a:r>
          </a:p>
          <a:p>
            <a:pPr>
              <a:spcBef>
                <a:spcPts val="1200"/>
              </a:spcBef>
              <a:defRPr/>
            </a:pPr>
            <a:r>
              <a:rPr lang="ru-RU" sz="2400" b="1" smtClean="0"/>
              <a:t>Комплексный подход к случаю</a:t>
            </a:r>
            <a:r>
              <a:rPr lang="ru-RU" sz="2000" b="1" smtClean="0"/>
              <a:t> </a:t>
            </a:r>
            <a:r>
              <a:rPr lang="ru-RU" sz="1600" smtClean="0"/>
              <a:t>- </a:t>
            </a:r>
            <a:r>
              <a:rPr lang="ru-RU" sz="1400" smtClean="0"/>
              <a:t>комплексность услуг с учетом результатов социально-педагогического мониторинга семьи и ее ближайшего окружения.</a:t>
            </a:r>
          </a:p>
          <a:p>
            <a:pPr>
              <a:spcBef>
                <a:spcPts val="1200"/>
              </a:spcBef>
              <a:defRPr/>
            </a:pPr>
            <a:r>
              <a:rPr lang="ru-RU" sz="2400" b="1" smtClean="0"/>
              <a:t>Согласованность услуг, координация работы и сотрудничество</a:t>
            </a:r>
            <a:r>
              <a:rPr lang="ru-RU" sz="1600" smtClean="0"/>
              <a:t> </a:t>
            </a:r>
            <a:r>
              <a:rPr lang="ru-RU" sz="1400" smtClean="0"/>
              <a:t>различных органов, учреждений и специалистов.</a:t>
            </a:r>
          </a:p>
          <a:p>
            <a:pPr>
              <a:defRPr/>
            </a:pPr>
            <a:endParaRPr lang="ru-RU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Алгоритм работы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214423"/>
          <a:ext cx="9144000" cy="5143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Шаг 1: раннее выявление социального неблагополучия</a:t>
            </a:r>
            <a:endParaRPr lang="ru-RU" dirty="0"/>
          </a:p>
        </p:txBody>
      </p:sp>
      <p:sp>
        <p:nvSpPr>
          <p:cNvPr id="29698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53038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500" smtClean="0"/>
              <a:t>В повседневной деятельности воспитателя (при общении с детьми/родителями, по внешним признакам, по отклонениям в поведении, особенностями его взаимоотношений со сверстниками и взрослыми, особенностей учебной, игровой деятельности), </a:t>
            </a:r>
          </a:p>
          <a:p>
            <a:pPr eaLnBrk="1" hangingPunct="1">
              <a:lnSpc>
                <a:spcPct val="80000"/>
              </a:lnSpc>
            </a:pPr>
            <a:r>
              <a:rPr lang="ru-RU" sz="2500" smtClean="0"/>
              <a:t>В повседневной деятельности педагога-психолога (по результатам диагностик, в процессе бесед с ребенком/родителями);</a:t>
            </a:r>
          </a:p>
          <a:p>
            <a:pPr eaLnBrk="1" hangingPunct="1">
              <a:lnSpc>
                <a:spcPct val="80000"/>
              </a:lnSpc>
            </a:pPr>
            <a:r>
              <a:rPr lang="ru-RU" sz="2500" smtClean="0"/>
              <a:t>При составлении социальных паспортов групп;</a:t>
            </a:r>
          </a:p>
          <a:p>
            <a:pPr eaLnBrk="1" hangingPunct="1">
              <a:lnSpc>
                <a:spcPct val="80000"/>
              </a:lnSpc>
            </a:pPr>
            <a:r>
              <a:rPr lang="ru-RU" sz="2500" smtClean="0"/>
              <a:t>При непосредственных контактах с семьей (посещение на дому);</a:t>
            </a:r>
          </a:p>
          <a:p>
            <a:pPr eaLnBrk="1" hangingPunct="1">
              <a:lnSpc>
                <a:spcPct val="80000"/>
              </a:lnSpc>
            </a:pPr>
            <a:r>
              <a:rPr lang="ru-RU" sz="2500" smtClean="0"/>
              <a:t>При мониторинге посещаемости дошкольного учреждения ребенком</a:t>
            </a:r>
          </a:p>
          <a:p>
            <a:pPr eaLnBrk="1" hangingPunct="1">
              <a:lnSpc>
                <a:spcPct val="80000"/>
              </a:lnSpc>
            </a:pPr>
            <a:endParaRPr lang="ru-RU" sz="2500" smtClean="0"/>
          </a:p>
          <a:p>
            <a:pPr eaLnBrk="1" hangingPunct="1">
              <a:lnSpc>
                <a:spcPct val="80000"/>
              </a:lnSpc>
            </a:pPr>
            <a:endParaRPr lang="ru-RU" sz="250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Содержимое 2"/>
          <p:cNvSpPr>
            <a:spLocks noGrp="1"/>
          </p:cNvSpPr>
          <p:nvPr>
            <p:ph idx="1"/>
          </p:nvPr>
        </p:nvSpPr>
        <p:spPr>
          <a:xfrm>
            <a:off x="457200" y="1916113"/>
            <a:ext cx="8686800" cy="4525962"/>
          </a:xfrm>
        </p:spPr>
        <p:txBody>
          <a:bodyPr/>
          <a:lstStyle/>
          <a:p>
            <a:pPr eaLnBrk="1" hangingPunct="1"/>
            <a:r>
              <a:rPr lang="ru-RU" sz="2800" smtClean="0"/>
              <a:t>по представлению/докладной записке воспитателя, педагога-психолога, либо других должностных лиц;</a:t>
            </a:r>
          </a:p>
          <a:p>
            <a:pPr eaLnBrk="1" hangingPunct="1"/>
            <a:r>
              <a:rPr lang="ru-RU" sz="2800" smtClean="0"/>
              <a:t>по факту совершения правонарушения родителями в отношении детей (ненадлежащее исполнение родительских обязанностей ст.5.35 КОАП)</a:t>
            </a:r>
            <a:endParaRPr lang="ru-RU" smtClean="0"/>
          </a:p>
        </p:txBody>
      </p:sp>
      <p:pic>
        <p:nvPicPr>
          <p:cNvPr id="4098" name="Picture 2" descr="http://www.primorye24.ru/uploads/posts/2012-10/1349237340_protokol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0280" y="4083428"/>
            <a:ext cx="8292520" cy="2776435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0723" name="Text Box 6"/>
          <p:cNvSpPr txBox="1">
            <a:spLocks noChangeArrowheads="1"/>
          </p:cNvSpPr>
          <p:nvPr/>
        </p:nvSpPr>
        <p:spPr bwMode="auto">
          <a:xfrm>
            <a:off x="250825" y="2349500"/>
            <a:ext cx="7777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0724" name="Rectangle 7"/>
          <p:cNvSpPr>
            <a:spLocks/>
          </p:cNvSpPr>
          <p:nvPr/>
        </p:nvSpPr>
        <p:spPr bwMode="auto">
          <a:xfrm>
            <a:off x="0" y="0"/>
            <a:ext cx="9144000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ru-RU" sz="3600">
                <a:solidFill>
                  <a:schemeClr val="tx2"/>
                </a:solidFill>
                <a:latin typeface="Franklin Gothic Medium" pitchFamily="34" charset="0"/>
              </a:rPr>
              <a:t>ШАГ 2: Рассмотрение вопроса на заседании Педагогического совета ДОУ/ Совета профилактики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Содержимое 2"/>
          <p:cNvSpPr>
            <a:spLocks noGrp="1"/>
          </p:cNvSpPr>
          <p:nvPr>
            <p:ph idx="1"/>
          </p:nvPr>
        </p:nvSpPr>
        <p:spPr>
          <a:xfrm>
            <a:off x="0" y="404813"/>
            <a:ext cx="9612313" cy="1498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3000" smtClean="0"/>
          </a:p>
          <a:p>
            <a:pPr eaLnBrk="1" hangingPunct="1">
              <a:lnSpc>
                <a:spcPct val="80000"/>
              </a:lnSpc>
            </a:pPr>
            <a:r>
              <a:rPr lang="ru-RU" sz="3000" smtClean="0"/>
              <a:t>Внесение в журнал внутреннего учета</a:t>
            </a:r>
          </a:p>
          <a:p>
            <a:pPr eaLnBrk="1" hangingPunct="1">
              <a:lnSpc>
                <a:spcPct val="80000"/>
              </a:lnSpc>
            </a:pPr>
            <a:r>
              <a:rPr lang="ru-RU" sz="3000" smtClean="0"/>
              <a:t> </a:t>
            </a:r>
            <a:r>
              <a:rPr lang="ru-RU" sz="1900" smtClean="0"/>
              <a:t>(журнал пронумерован, прошит, ведется в рукописном виде, со сквозными порядковыми номерами с момента начала его ведения до окончания, с соответствующими отметками о постановки/снятии с учета, основаниями постановки/снятия, с обязательным заполнением всей информации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2500313"/>
          <a:ext cx="9144000" cy="42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8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08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82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57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70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15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858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715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0013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001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03274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№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Ф.И.О. обучающегося</a:t>
                      </a:r>
                    </a:p>
                    <a:p>
                      <a:r>
                        <a:rPr lang="ru-RU" sz="1600" dirty="0" smtClean="0"/>
                        <a:t>класс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Дата рождения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Домашний адрес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занятость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Ф.И.О. родителей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Причина постановки,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Дата </a:t>
                      </a:r>
                      <a:r>
                        <a:rPr lang="ru-RU" sz="1600" dirty="0" err="1" smtClean="0"/>
                        <a:t>постановки,основание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Дата </a:t>
                      </a:r>
                      <a:r>
                        <a:rPr lang="ru-RU" sz="1600" dirty="0" err="1" smtClean="0"/>
                        <a:t>снятия,основание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примечание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065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Иванов Иван Иванович,7 класс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16.11.</a:t>
                      </a:r>
                    </a:p>
                    <a:p>
                      <a:r>
                        <a:rPr lang="ru-RU" sz="1200" dirty="0" smtClean="0"/>
                        <a:t>2000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Ул. Малиновского,1,</a:t>
                      </a:r>
                    </a:p>
                    <a:p>
                      <a:r>
                        <a:rPr lang="ru-RU" sz="1200" dirty="0" smtClean="0"/>
                        <a:t>кв.1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Секция</a:t>
                      </a:r>
                      <a:r>
                        <a:rPr lang="ru-RU" sz="1200" baseline="0" dirty="0" smtClean="0"/>
                        <a:t> футбола на базе ОУ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Иванова Мария Ивановна,</a:t>
                      </a:r>
                    </a:p>
                    <a:p>
                      <a:r>
                        <a:rPr lang="ru-RU" sz="1200" dirty="0" smtClean="0"/>
                        <a:t>1967 г.р., Иванов Иван Петрович,</a:t>
                      </a:r>
                    </a:p>
                    <a:p>
                      <a:r>
                        <a:rPr lang="ru-RU" sz="1200" dirty="0" smtClean="0"/>
                        <a:t>1969 г.р.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Нарушение</a:t>
                      </a:r>
                      <a:r>
                        <a:rPr lang="ru-RU" sz="1200" baseline="0" dirty="0" smtClean="0"/>
                        <a:t> ОЗ №346 (нахождение на улице после 22.00 без законных представителей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13.02.</a:t>
                      </a:r>
                    </a:p>
                    <a:p>
                      <a:r>
                        <a:rPr lang="ru-RU" sz="1200" dirty="0" smtClean="0"/>
                        <a:t>2013</a:t>
                      </a:r>
                      <a:r>
                        <a:rPr lang="ru-RU" sz="1200" baseline="0" dirty="0" smtClean="0"/>
                        <a:t> г. (постановление </a:t>
                      </a:r>
                      <a:r>
                        <a:rPr lang="ru-RU" sz="1200" baseline="0" dirty="0" err="1" smtClean="0"/>
                        <a:t>КДНиЗП</a:t>
                      </a:r>
                      <a:r>
                        <a:rPr lang="ru-RU" sz="1200" baseline="0" dirty="0" smtClean="0"/>
                        <a:t> от 12.12.13г. №12.4/1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15.09.13 (представление </a:t>
                      </a:r>
                      <a:r>
                        <a:rPr lang="ru-RU" sz="1200" dirty="0" err="1" smtClean="0"/>
                        <a:t>кл</a:t>
                      </a:r>
                      <a:r>
                        <a:rPr lang="ru-RU" sz="1200" dirty="0" smtClean="0"/>
                        <a:t>. рук, </a:t>
                      </a:r>
                      <a:r>
                        <a:rPr lang="ru-RU" sz="1200" dirty="0" err="1" smtClean="0"/>
                        <a:t>реш</a:t>
                      </a:r>
                      <a:r>
                        <a:rPr lang="ru-RU" sz="1200" dirty="0" smtClean="0"/>
                        <a:t>. Совета профилактики №1 от 15.09.13)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Программа</a:t>
                      </a:r>
                      <a:r>
                        <a:rPr lang="ru-RU" sz="1100" baseline="0" dirty="0" smtClean="0"/>
                        <a:t> реабилитации реализована полностью,</a:t>
                      </a:r>
                    </a:p>
                    <a:p>
                      <a:r>
                        <a:rPr lang="ru-RU" sz="1100" baseline="0" dirty="0" smtClean="0"/>
                        <a:t>положительные изменения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139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Петрова Мария Ивановна,4</a:t>
                      </a:r>
                      <a:r>
                        <a:rPr lang="ru-RU" sz="1200" baseline="0" dirty="0" smtClean="0"/>
                        <a:t> класс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17.06.</a:t>
                      </a:r>
                    </a:p>
                    <a:p>
                      <a:r>
                        <a:rPr lang="ru-RU" sz="1200" dirty="0" smtClean="0"/>
                        <a:t>2003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Жмайлова 1, кв.1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Кружок «Сделай сам»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Петрова Анна Ивановна,1970 г.р., Петров Иван Николаевич, 1970 г.р.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Родители</a:t>
                      </a:r>
                      <a:r>
                        <a:rPr lang="ru-RU" sz="1200" baseline="0" dirty="0" smtClean="0"/>
                        <a:t> употребляют спиртные напитки, не имеют места работы. (представление педагога-психолога)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15.09.2013 Г. (Решение Совета профилактики №3 от 15.09.2013)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Подано</a:t>
                      </a:r>
                      <a:r>
                        <a:rPr lang="ru-RU" sz="1200" baseline="0" dirty="0" smtClean="0"/>
                        <a:t> представление на </a:t>
                      </a:r>
                      <a:r>
                        <a:rPr lang="ru-RU" sz="1200" baseline="0" dirty="0" err="1" smtClean="0"/>
                        <a:t>КДНиЗП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1792" name="Rectangle 50"/>
          <p:cNvSpPr>
            <a:spLocks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3600">
                <a:solidFill>
                  <a:schemeClr val="tx2"/>
                </a:solidFill>
                <a:latin typeface="Franklin Gothic Medium" pitchFamily="34" charset="0"/>
              </a:rPr>
              <a:t>ШАГ 3:Постановка на внутренний учет в ДОУ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838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Шаг 4: сбор информации, создание социального                       паспорта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357298"/>
          <a:ext cx="9144000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2771" name="TextBox 4"/>
          <p:cNvSpPr txBox="1">
            <a:spLocks noChangeArrowheads="1"/>
          </p:cNvSpPr>
          <p:nvPr/>
        </p:nvSpPr>
        <p:spPr bwMode="auto">
          <a:xfrm>
            <a:off x="500063" y="6286500"/>
            <a:ext cx="75009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Franklin Gothic Book" pitchFamily="34" charset="0"/>
              </a:rPr>
              <a:t>*формы документов утверждены пр. ГУО</a:t>
            </a:r>
            <a:r>
              <a:rPr lang="ru-RU" b="1">
                <a:latin typeface="Franklin Gothic Book" pitchFamily="34" charset="0"/>
              </a:rPr>
              <a:t> № 829  от14.08.2013                         	</a:t>
            </a:r>
            <a:endParaRPr lang="ru-RU">
              <a:latin typeface="Franklin Gothic Book" pitchFamily="34" charset="0"/>
            </a:endParaRPr>
          </a:p>
          <a:p>
            <a:endParaRPr lang="ru-RU"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214313"/>
            <a:ext cx="4419600" cy="6643687"/>
          </a:xfrm>
        </p:spPr>
        <p:txBody>
          <a:bodyPr>
            <a:normAutofit fontScale="85000"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Трудные» подростки достаточно закалены и «биты» жизнью, Самое главное - не упустить момент, не отвернуться и не позволить этим детям пойти по криминальной стезе. Задача государства и общества - сделать все возможное, чтобы уберечь каждого ребенка от беды, от нарушения закона» -сказал Павел Астахов, уполномоченный по правам ребенка РФ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14338" name="Picture 2" descr="http://img3.proshkolu.ru/content/media/pic/std/1000000/428000/427548-51a4ecf2334d349c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00563" cy="677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100" y="188912"/>
            <a:ext cx="8686800" cy="838201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Шаг 5: коррекционно-реабилитационная работа</a:t>
            </a:r>
            <a:endParaRPr lang="ru-RU" dirty="0"/>
          </a:p>
        </p:txBody>
      </p:sp>
      <p:sp>
        <p:nvSpPr>
          <p:cNvPr id="33794" name="Содержимое 2"/>
          <p:cNvSpPr>
            <a:spLocks noGrp="1"/>
          </p:cNvSpPr>
          <p:nvPr>
            <p:ph idx="1"/>
          </p:nvPr>
        </p:nvSpPr>
        <p:spPr>
          <a:xfrm>
            <a:off x="0" y="1125538"/>
            <a:ext cx="8686800" cy="5746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700" smtClean="0"/>
              <a:t>в </a:t>
            </a:r>
            <a:r>
              <a:rPr lang="ru-RU" sz="2400" smtClean="0"/>
              <a:t>Карте индивидуального профилактического сопровождения обозначаются проблемы ребенка/семьи, сроки реализации,</a:t>
            </a:r>
            <a:r>
              <a:rPr lang="ru-RU" sz="2400" smtClean="0">
                <a:latin typeface="Arial" charset="0"/>
              </a:rPr>
              <a:t> помощь</a:t>
            </a:r>
            <a:r>
              <a:rPr lang="ru-RU" sz="2400" smtClean="0"/>
              <a:t> ответственный;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Составление индивидуальной программы реабилитации с учетом выявленных проблем семьи</a:t>
            </a:r>
          </a:p>
          <a:p>
            <a:pPr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2400" b="1" smtClean="0"/>
              <a:t>КАРТА ИНДИВИДУАЛЬНОГО СОПРОВОЖДЕНИЯ:</a:t>
            </a:r>
          </a:p>
        </p:txBody>
      </p:sp>
      <p:graphicFrame>
        <p:nvGraphicFramePr>
          <p:cNvPr id="27689" name="Group 41"/>
          <p:cNvGraphicFramePr>
            <a:graphicFrameLocks noGrp="1"/>
          </p:cNvGraphicFramePr>
          <p:nvPr/>
        </p:nvGraphicFramePr>
        <p:xfrm>
          <a:off x="0" y="3530600"/>
          <a:ext cx="9144000" cy="3328670"/>
        </p:xfrm>
        <a:graphic>
          <a:graphicData uri="http://schemas.openxmlformats.org/drawingml/2006/table">
            <a:tbl>
              <a:tblPr/>
              <a:tblGrid>
                <a:gridCol w="2098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3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0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39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9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85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Book" pitchFamily="34" charset="0"/>
                        </a:rPr>
                        <a:t>Сферы помощи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Book" pitchFamily="34" charset="0"/>
                        </a:rPr>
                        <a:t>Административно-правовая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Book" pitchFamily="34" charset="0"/>
                        </a:rPr>
                        <a:t>социальная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Book" pitchFamily="34" charset="0"/>
                        </a:rPr>
                        <a:t>педагогическая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Book" pitchFamily="34" charset="0"/>
                        </a:rPr>
                        <a:t>психологическая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Book" pitchFamily="34" charset="0"/>
                        </a:rPr>
                        <a:t>медицинская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</a:rPr>
                        <a:t>ответственные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7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</a:rPr>
                        <a:t>Проблемы ребенка/семьи, требующие решения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</a:rPr>
                        <a:t> в процессе   сопровождения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8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</a:rPr>
                        <a:t>Направления помощи (цели и задачи),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</a:rPr>
                        <a:t>основные потребности ребенка/семьи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AutoShape 3"/>
          <p:cNvSpPr>
            <a:spLocks noChangeArrowheads="1"/>
          </p:cNvSpPr>
          <p:nvPr/>
        </p:nvSpPr>
        <p:spPr bwMode="auto">
          <a:xfrm>
            <a:off x="179388" y="476250"/>
            <a:ext cx="8640762" cy="5545138"/>
          </a:xfrm>
          <a:prstGeom prst="wedgeRoundRectCallout">
            <a:avLst>
              <a:gd name="adj1" fmla="val -47722"/>
              <a:gd name="adj2" fmla="val 5944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34818" name="Содержимое 2"/>
          <p:cNvSpPr>
            <a:spLocks noGrp="1"/>
          </p:cNvSpPr>
          <p:nvPr>
            <p:ph idx="1"/>
          </p:nvPr>
        </p:nvSpPr>
        <p:spPr>
          <a:xfrm>
            <a:off x="304800" y="571500"/>
            <a:ext cx="8686800" cy="55086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3000" smtClean="0"/>
          </a:p>
          <a:p>
            <a:pPr eaLnBrk="1" hangingPunct="1">
              <a:lnSpc>
                <a:spcPct val="80000"/>
              </a:lnSpc>
            </a:pPr>
            <a:r>
              <a:rPr lang="ru-RU" sz="3000" smtClean="0"/>
              <a:t>В соответствии с обозначенными проблемами разрабатывается индивидуальная программа реабилитации;</a:t>
            </a:r>
          </a:p>
          <a:p>
            <a:pPr eaLnBrk="1" hangingPunct="1">
              <a:lnSpc>
                <a:spcPct val="80000"/>
              </a:lnSpc>
            </a:pPr>
            <a:r>
              <a:rPr lang="ru-RU" sz="3000" smtClean="0"/>
              <a:t>Итогом реализации программы может стать положительные изменения (представление на Педагогический совет о снятии с внутреннего учета);</a:t>
            </a:r>
          </a:p>
          <a:p>
            <a:pPr eaLnBrk="1" hangingPunct="1">
              <a:lnSpc>
                <a:spcPct val="80000"/>
              </a:lnSpc>
            </a:pPr>
            <a:r>
              <a:rPr lang="ru-RU" sz="3000" smtClean="0"/>
              <a:t>В  случае если программа не дала положительного результата решением Педагогического продлить сроки реализации программы, либо направить представление в МКУОО для организации дальнейшей работы.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300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8686800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3200" cap="none" smtClean="0">
                <a:effectLst/>
              </a:rPr>
              <a:t>Индивидуальная программа реабилитации</a:t>
            </a:r>
          </a:p>
        </p:txBody>
      </p:sp>
      <p:graphicFrame>
        <p:nvGraphicFramePr>
          <p:cNvPr id="44447" name="Group 415"/>
          <p:cNvGraphicFramePr>
            <a:graphicFrameLocks noGrp="1"/>
          </p:cNvGraphicFramePr>
          <p:nvPr>
            <p:ph idx="4294967295"/>
          </p:nvPr>
        </p:nvGraphicFramePr>
        <p:xfrm>
          <a:off x="250825" y="2565400"/>
          <a:ext cx="8713788" cy="4053840"/>
        </p:xfrm>
        <a:graphic>
          <a:graphicData uri="http://schemas.openxmlformats.org/drawingml/2006/table">
            <a:tbl>
              <a:tblPr/>
              <a:tblGrid>
                <a:gridCol w="1152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6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0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19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95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12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88925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Проблемы семьи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Программа реабилитации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Выполнение программы реабилитации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Необходимые мероприятия 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Исполнители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Сведения о проделанной работе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Исполнитель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5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Административно-правовая сфера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Социальная сфера </a:t>
                      </a: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Педагогическая сфера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Психологическая сфера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Медицинская сфера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5920" name="Rectangle 383"/>
          <p:cNvSpPr>
            <a:spLocks noChangeArrowheads="1"/>
          </p:cNvSpPr>
          <p:nvPr/>
        </p:nvSpPr>
        <p:spPr bwMode="auto">
          <a:xfrm>
            <a:off x="6588125" y="688975"/>
            <a:ext cx="25558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000" u="sng"/>
              <a:t>ЕСЛИ СОСТОИТ В РАЙОННОЙ БАЗЕ:</a:t>
            </a:r>
          </a:p>
          <a:p>
            <a:pPr algn="ctr"/>
            <a:r>
              <a:rPr lang="ru-RU" sz="1000"/>
              <a:t>УТВЕРЖДАЮ</a:t>
            </a:r>
          </a:p>
          <a:p>
            <a:pPr algn="ctr"/>
            <a:r>
              <a:rPr lang="ru-RU" sz="1000"/>
              <a:t>Председатель КДНиЗП </a:t>
            </a:r>
          </a:p>
          <a:p>
            <a:pPr algn="ctr"/>
            <a:r>
              <a:rPr lang="ru-RU" sz="1000"/>
              <a:t>Советского района </a:t>
            </a:r>
          </a:p>
          <a:p>
            <a:pPr algn="ctr"/>
            <a:r>
              <a:rPr lang="ru-RU" sz="1000"/>
              <a:t>г. Ростова-на-Дону</a:t>
            </a:r>
          </a:p>
          <a:p>
            <a:pPr algn="ctr"/>
            <a:r>
              <a:rPr lang="ru-RU" sz="1000"/>
              <a:t>__________О.В. Кирсанов</a:t>
            </a:r>
          </a:p>
          <a:p>
            <a:pPr algn="ctr"/>
            <a:r>
              <a:rPr lang="ru-RU" sz="1000"/>
              <a:t>решение комиссии_№5.1/18 от 11.10.2012</a:t>
            </a:r>
          </a:p>
        </p:txBody>
      </p:sp>
      <p:sp>
        <p:nvSpPr>
          <p:cNvPr id="35921" name="Rectangle 384"/>
          <p:cNvSpPr>
            <a:spLocks noChangeArrowheads="1"/>
          </p:cNvSpPr>
          <p:nvPr/>
        </p:nvSpPr>
        <p:spPr bwMode="auto">
          <a:xfrm>
            <a:off x="3851275" y="841375"/>
            <a:ext cx="2555875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000" u="sng"/>
              <a:t>ЕСЛИ СОСТОИТ ТОЛЬКО НА ВНУТРЕННЕМ УЧЕТЕ:</a:t>
            </a:r>
          </a:p>
          <a:p>
            <a:pPr algn="ctr"/>
            <a:r>
              <a:rPr lang="ru-RU" sz="1000"/>
              <a:t>УТВЕРЖДАЮ</a:t>
            </a:r>
          </a:p>
          <a:p>
            <a:pPr algn="ctr"/>
            <a:r>
              <a:rPr lang="ru-RU" sz="1000"/>
              <a:t>Заведующий ДОУ</a:t>
            </a:r>
          </a:p>
          <a:p>
            <a:pPr algn="ctr"/>
            <a:r>
              <a:rPr lang="ru-RU" sz="1000"/>
              <a:t>__________Ф,И,О.</a:t>
            </a:r>
          </a:p>
          <a:p>
            <a:pPr algn="ctr"/>
            <a:r>
              <a:rPr lang="ru-RU" sz="1000"/>
              <a:t>Педагогический совет_№5.1/18 от 11.10.2012</a:t>
            </a:r>
          </a:p>
        </p:txBody>
      </p:sp>
      <p:sp>
        <p:nvSpPr>
          <p:cNvPr id="35922" name="Rectangle 393"/>
          <p:cNvSpPr>
            <a:spLocks noChangeArrowheads="1"/>
          </p:cNvSpPr>
          <p:nvPr/>
        </p:nvSpPr>
        <p:spPr bwMode="auto">
          <a:xfrm>
            <a:off x="0" y="1989138"/>
            <a:ext cx="8966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114300" algn="ctr">
              <a:tabLst>
                <a:tab pos="6175375" algn="l"/>
              </a:tabLst>
            </a:pPr>
            <a:r>
              <a:rPr lang="ru-RU" sz="1000" u="sng"/>
              <a:t>Семьи,                                  проживающей по адресу: г. Ростов-на-Дону,                                                                                                                                 11 октября 2012 года </a:t>
            </a:r>
            <a:r>
              <a:rPr lang="ru-RU" sz="1000"/>
              <a:t>                                                                                                                                        </a:t>
            </a:r>
            <a:r>
              <a:rPr lang="ru-RU" sz="1000" u="sng"/>
              <a:t>11 апреля 2013 года</a:t>
            </a:r>
          </a:p>
          <a:p>
            <a:pPr indent="114300" algn="ctr">
              <a:tabLst>
                <a:tab pos="6175375" algn="l"/>
              </a:tabLst>
            </a:pPr>
            <a:r>
              <a:rPr lang="ru-RU" sz="1000"/>
              <a:t> (дата начала реабилитации)                                             	                                                                   (дата окончания реабилитации)</a:t>
            </a:r>
          </a:p>
        </p:txBody>
      </p:sp>
      <p:sp>
        <p:nvSpPr>
          <p:cNvPr id="35923" name="Text Box 394"/>
          <p:cNvSpPr txBox="1">
            <a:spLocks noChangeArrowheads="1"/>
          </p:cNvSpPr>
          <p:nvPr/>
        </p:nvSpPr>
        <p:spPr bwMode="auto">
          <a:xfrm>
            <a:off x="755650" y="6640513"/>
            <a:ext cx="46085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/>
              <a:t>Куратор программы _________________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ru-RU" cap="none" smtClean="0">
              <a:effectLst/>
            </a:endParaRPr>
          </a:p>
        </p:txBody>
      </p:sp>
      <p:sp>
        <p:nvSpPr>
          <p:cNvPr id="36866" name="AutoShape 4"/>
          <p:cNvSpPr>
            <a:spLocks noChangeArrowheads="1"/>
          </p:cNvSpPr>
          <p:nvPr/>
        </p:nvSpPr>
        <p:spPr bwMode="auto">
          <a:xfrm>
            <a:off x="179388" y="1412875"/>
            <a:ext cx="8713787" cy="4679950"/>
          </a:xfrm>
          <a:prstGeom prst="wedgeRoundRectCallout">
            <a:avLst>
              <a:gd name="adj1" fmla="val -43954"/>
              <a:gd name="adj2" fmla="val 6262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36867" name="Rectangle 3"/>
          <p:cNvSpPr>
            <a:spLocks noGrp="1"/>
          </p:cNvSpPr>
          <p:nvPr>
            <p:ph type="body" idx="4294967295"/>
          </p:nvPr>
        </p:nvSpPr>
        <p:spPr>
          <a:xfrm>
            <a:off x="395288" y="1554163"/>
            <a:ext cx="8424862" cy="4525962"/>
          </a:xfrm>
        </p:spPr>
        <p:txBody>
          <a:bodyPr/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800" smtClean="0"/>
              <a:t>     </a:t>
            </a:r>
            <a:r>
              <a:rPr lang="ru-RU" sz="2400" smtClean="0"/>
              <a:t>Очень сложно добиться высокой эффективности социальной работы с такой категорией, как семьи, находящиеся в социально опасном положении. Этот показатель напрямую зависит не только от наличия мотивации (даже незначительной) самих членов семьи на положительные изменения в семейной ситуации, не только от системности и комплексности социальной помощи со стороны специалистов. Но и многих территориальных социальных проблем (отсутствие рабочих мест, низкооплачиваемый труд неквалифицированных работников, асоциальное окружение семьи, недостаточность детских внешкольных организаций и т.п.).В то же время в практике есть и положительные результаты работы с семьями.</a:t>
            </a:r>
          </a:p>
          <a:p>
            <a:pPr>
              <a:lnSpc>
                <a:spcPct val="80000"/>
              </a:lnSpc>
            </a:pPr>
            <a:endParaRPr lang="ru-RU" sz="240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7554" y="0"/>
            <a:ext cx="5143536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ФЗ-120 ст.9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75"/>
            <a:ext cx="8920163" cy="5786438"/>
          </a:xfrm>
        </p:spPr>
        <p:txBody>
          <a:bodyPr>
            <a:normAutofit fontScale="40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3700" dirty="0" smtClean="0"/>
              <a:t>2. Органы и учреждения системы профилактики безнадзорности и правонарушений несовершеннолетних в пределах своей компетенции о</a:t>
            </a:r>
            <a:r>
              <a:rPr lang="ru-RU" sz="3700" b="1" u="sng" dirty="0" smtClean="0"/>
              <a:t>бязаны обеспечивать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3700" b="1" u="sng" dirty="0" smtClean="0"/>
              <a:t>соблюдение прав и законных интересов несовершеннолетних,</a:t>
            </a:r>
            <a:r>
              <a:rPr lang="ru-RU" sz="3700" dirty="0" smtClean="0"/>
              <a:t> осуществлять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3700" dirty="0" smtClean="0"/>
              <a:t>их защиту от всех форм дискриминации, физического или психического насилия,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3700" dirty="0" smtClean="0"/>
              <a:t>оскорбления, грубого обращения, сексуальной и иной эксплуатации, выявлять несовершеннолетних и семьи, находящиеся в социально опасном положении, а также </a:t>
            </a:r>
            <a:r>
              <a:rPr lang="ru-RU" sz="3500" b="1" u="sng" dirty="0" smtClean="0"/>
              <a:t>незамедлительно информировать: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3700" dirty="0" smtClean="0"/>
              <a:t>о нарушении прав и свобод несовершеннолетних;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3700" dirty="0" smtClean="0"/>
              <a:t>о выявленных случаях нарушения прав несовершеннолетних на образование, труд, отдых, жилище и других прав, а также о недостатках в деятельности органов и учреждений, препятствующих предупреждению безнадзорности и правонарушений несовершеннолетних;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3700" dirty="0" smtClean="0"/>
              <a:t> о выявлении несовершеннолетних, оставшихся без попечения родителей или иных законных представителей либо находящихся в обстановке, представляющей угрозу их жизни, здоровью или препятствующей их воспитанию;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3700" dirty="0" smtClean="0"/>
              <a:t>о выявлении несовершеннолетних, нуждающихся в помощи государства в связи с безнадзорностью или беспризорностью, а также о выявлении семей, находящихся в социально опасном положении;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3700" dirty="0" smtClean="0"/>
              <a:t> о выявлении родителей несовершеннолетних или иных их законных представителей и иных лиц, жестоко обращающихся с несовершеннолетними и (или) вовлекающих их в совершение преступления или антиобщественных действий или совершающих по отношению к ним другие противоправные деяния, а также о несовершеннолетних, совершивших правонарушение или антиобщественные действия;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3700" dirty="0" smtClean="0"/>
              <a:t>о выявлении несовершеннолетних, нуждающихся в обследовании, наблюдении или лечении в связи с употреблением алкогольной и спиртосодержащей продукции, пива и напитков, изготавливаемых на его основе, наркотических средств, психотропных или одурманивающих веществ;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3700" dirty="0" smtClean="0"/>
              <a:t>о выявлении несовершеннолетних, нуждающихся в помощи государства в связи с самовольным уходом из детских домов, школ-интернатов и других детских учреждений либо в связи с прекращением по неуважительным причинам занятий в образовательных учреждениях;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3700" dirty="0" smtClean="0"/>
              <a:t>о выявлении несовершеннолетних, находящихся в социально опасном положении и нуждающихся в этой связи в оказании помощи в организации отдыха, досуга, занятости.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32770" name="Picture 2" descr="http://im4-tub-ru.yandex.net/i?id=104528541-53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58" y="1"/>
            <a:ext cx="1643042" cy="1643050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0" y="260350"/>
            <a:ext cx="8686800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sz="3200" b="1" cap="none" smtClean="0">
                <a:effectLst/>
                <a:latin typeface="Arial" charset="0"/>
              </a:rPr>
              <a:t>Самые распространенные замечания и недочеты в работе ДОУ, выявленные в ходе проверки:</a:t>
            </a:r>
          </a:p>
        </p:txBody>
      </p:sp>
      <p:sp>
        <p:nvSpPr>
          <p:cNvPr id="38914" name="Rectangle 3"/>
          <p:cNvSpPr>
            <a:spLocks noGrp="1"/>
          </p:cNvSpPr>
          <p:nvPr>
            <p:ph type="body" idx="4294967295"/>
          </p:nvPr>
        </p:nvSpPr>
        <p:spPr>
          <a:xfrm>
            <a:off x="0" y="1601788"/>
            <a:ext cx="8686800" cy="52562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smtClean="0">
                <a:latin typeface="Times New Roman" pitchFamily="18" charset="0"/>
              </a:rPr>
              <a:t>Недостаточная работа по раннему выявление детей, отсутствие документов, подтверждающих работу по раннему выявлению (социальная, психологическая);</a:t>
            </a:r>
          </a:p>
          <a:p>
            <a:pPr>
              <a:lnSpc>
                <a:spcPct val="80000"/>
              </a:lnSpc>
            </a:pPr>
            <a:r>
              <a:rPr lang="ru-RU" sz="2000" smtClean="0">
                <a:latin typeface="Times New Roman" pitchFamily="18" charset="0"/>
              </a:rPr>
              <a:t>недостаточная разъяснительная работа с родителями в части соблюдения действующего законодательства по охране жизни и здоровья несовершеннолетних детей, отсутствие соответствующих отметок в журналах;</a:t>
            </a:r>
          </a:p>
          <a:p>
            <a:pPr>
              <a:lnSpc>
                <a:spcPct val="80000"/>
              </a:lnSpc>
            </a:pPr>
            <a:r>
              <a:rPr lang="ru-RU" sz="2000" smtClean="0">
                <a:latin typeface="Times New Roman" pitchFamily="18" charset="0"/>
              </a:rPr>
              <a:t> необоснованная постановка на учет семей, находящихся в социально опасном положении;</a:t>
            </a:r>
          </a:p>
          <a:p>
            <a:pPr>
              <a:lnSpc>
                <a:spcPct val="80000"/>
              </a:lnSpc>
            </a:pPr>
            <a:r>
              <a:rPr lang="ru-RU" sz="2000" smtClean="0">
                <a:latin typeface="Times New Roman" pitchFamily="18" charset="0"/>
              </a:rPr>
              <a:t>недостаточная работа по учету, мониторингу пропусков и движению воспитанников, отсутствие отметок в журналах/табелях;</a:t>
            </a:r>
          </a:p>
          <a:p>
            <a:pPr>
              <a:lnSpc>
                <a:spcPct val="80000"/>
              </a:lnSpc>
            </a:pPr>
            <a:r>
              <a:rPr lang="ru-RU" sz="2000" smtClean="0">
                <a:latin typeface="Times New Roman" pitchFamily="18" charset="0"/>
              </a:rPr>
              <a:t>неверное отнесение семьи к определенному социальному критерию (социально опасное положение/трудная жизненная ситуация), психологическому критерию (нуждающийся в повышенном психолого-педагогическом внимании) </a:t>
            </a:r>
          </a:p>
          <a:p>
            <a:pPr>
              <a:lnSpc>
                <a:spcPct val="80000"/>
              </a:lnSpc>
            </a:pPr>
            <a:r>
              <a:rPr lang="ru-RU" sz="2000" smtClean="0">
                <a:latin typeface="Times New Roman" pitchFamily="18" charset="0"/>
              </a:rPr>
              <a:t>неверное выделение основной проблемы асоциальности семьи</a:t>
            </a:r>
            <a:r>
              <a:rPr lang="ru-RU" sz="2000" smtClean="0"/>
              <a:t>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sz="3200" cap="none" dirty="0" smtClean="0">
                <a:effectLst/>
              </a:rPr>
              <a:t>Телефоны служб, входящих в систему профилактики </a:t>
            </a:r>
            <a:r>
              <a:rPr lang="ru-RU" sz="3200" cap="none" dirty="0" err="1" smtClean="0">
                <a:effectLst/>
              </a:rPr>
              <a:t>Сысертского</a:t>
            </a:r>
            <a:r>
              <a:rPr lang="ru-RU" sz="3200" cap="none" dirty="0" smtClean="0">
                <a:effectLst/>
              </a:rPr>
              <a:t> </a:t>
            </a:r>
            <a:r>
              <a:rPr lang="ru-RU" sz="3200" cap="none" dirty="0" smtClean="0">
                <a:effectLst/>
              </a:rPr>
              <a:t>района</a:t>
            </a:r>
          </a:p>
        </p:txBody>
      </p:sp>
      <p:sp>
        <p:nvSpPr>
          <p:cNvPr id="39938" name="Rectangle 3"/>
          <p:cNvSpPr>
            <a:spLocks noGrp="1"/>
          </p:cNvSpPr>
          <p:nvPr>
            <p:ph type="body" idx="4294967295"/>
          </p:nvPr>
        </p:nvSpPr>
        <p:spPr>
          <a:xfrm>
            <a:off x="0" y="1554163"/>
            <a:ext cx="9144000" cy="4754562"/>
          </a:xfrm>
        </p:spPr>
        <p:txBody>
          <a:bodyPr/>
          <a:lstStyle/>
          <a:p>
            <a:r>
              <a:rPr lang="ru-RU" sz="2000" b="1" dirty="0" smtClean="0"/>
              <a:t>Отдел образовани</a:t>
            </a:r>
            <a:r>
              <a:rPr lang="ru-RU" sz="2000" b="1" dirty="0" smtClean="0">
                <a:latin typeface="Arial" charset="0"/>
              </a:rPr>
              <a:t>я</a:t>
            </a:r>
            <a:r>
              <a:rPr lang="ru-RU" sz="2000" b="1" dirty="0" smtClean="0"/>
              <a:t> (органы опеки и попечительства) </a:t>
            </a:r>
            <a:endParaRPr lang="ru-RU" sz="2400" b="1" dirty="0" smtClean="0"/>
          </a:p>
          <a:p>
            <a:r>
              <a:rPr lang="ru-RU" sz="2000" b="1" dirty="0" smtClean="0"/>
              <a:t>Комиссия по делам несовершеннолетних и защите прав </a:t>
            </a:r>
            <a:endParaRPr lang="ru-RU" sz="2400" b="1" dirty="0" smtClean="0"/>
          </a:p>
          <a:p>
            <a:r>
              <a:rPr lang="ru-RU" sz="1900" b="1" dirty="0" smtClean="0"/>
              <a:t>Подразделение по делам несовершеннолетних отдела полиции </a:t>
            </a:r>
            <a:endParaRPr lang="ru-RU" sz="2000" b="1" dirty="0" smtClean="0"/>
          </a:p>
          <a:p>
            <a:r>
              <a:rPr lang="ru-RU" sz="2000" b="1" dirty="0" smtClean="0"/>
              <a:t>Центр диагностики и консультирования </a:t>
            </a:r>
            <a:endParaRPr lang="ru-RU" sz="2400" b="1" dirty="0" smtClean="0"/>
          </a:p>
          <a:p>
            <a:r>
              <a:rPr lang="ru-RU" sz="2000" b="1" dirty="0" smtClean="0"/>
              <a:t>Детская поликлиника </a:t>
            </a:r>
            <a:endParaRPr lang="ru-RU" sz="2400" b="1" dirty="0" smtClean="0"/>
          </a:p>
          <a:p>
            <a:r>
              <a:rPr lang="ru-RU" sz="2000" b="1" dirty="0" smtClean="0"/>
              <a:t>Социальная защита населения</a:t>
            </a:r>
            <a:r>
              <a:rPr lang="ru-RU" sz="2000" b="1" dirty="0" smtClean="0">
                <a:latin typeface="Arial" charset="0"/>
              </a:rPr>
              <a:t> </a:t>
            </a:r>
            <a:r>
              <a:rPr lang="ru-RU" sz="2000" b="1" dirty="0" smtClean="0"/>
              <a:t>(отдел материнства и </a:t>
            </a:r>
            <a:r>
              <a:rPr lang="ru-RU" sz="2000" b="1" dirty="0" smtClean="0"/>
              <a:t>детства)</a:t>
            </a:r>
            <a:endParaRPr lang="ru-RU" sz="2400" b="1" dirty="0" smtClean="0"/>
          </a:p>
          <a:p>
            <a:r>
              <a:rPr lang="ru-RU" sz="2000" b="1" dirty="0" smtClean="0"/>
              <a:t>Социально-реабилитационный центр </a:t>
            </a:r>
            <a:endParaRPr lang="ru-RU" sz="2400" b="1" dirty="0" smtClean="0"/>
          </a:p>
          <a:p>
            <a:r>
              <a:rPr lang="ru-RU" sz="2000" b="1" dirty="0" smtClean="0"/>
              <a:t>Центр занятости населения </a:t>
            </a:r>
            <a:endParaRPr lang="ru-RU" sz="2400" b="1" dirty="0" smtClean="0"/>
          </a:p>
          <a:p>
            <a:r>
              <a:rPr lang="ru-RU" sz="2000" b="1" dirty="0" smtClean="0"/>
              <a:t>Телефон доверия Областного центра помощи семье </a:t>
            </a:r>
            <a:endParaRPr lang="ru-RU" sz="2400" b="1" dirty="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sz="3200" b="1" cap="none" smtClean="0">
                <a:effectLst/>
              </a:rPr>
              <a:t>Сохраним ребенка в семье и семью для ребенка!</a:t>
            </a:r>
          </a:p>
        </p:txBody>
      </p:sp>
      <p:sp>
        <p:nvSpPr>
          <p:cNvPr id="4096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400" smtClean="0"/>
              <a:t>Уважаемые жители Советского района!</a:t>
            </a:r>
            <a:r>
              <a:rPr lang="ru-RU" sz="2400" b="1" smtClean="0"/>
              <a:t> Сохраним ребенка в семье и семью для ребенка вместе!</a:t>
            </a:r>
            <a:r>
              <a:rPr lang="ru-RU" sz="2400" smtClean="0"/>
              <a:t> Если вам стало известно о фактах семейного неблагополучия, вовлечения несовершеннолетних детей в преступную, антиобщественную деятельность, об оставлении ребёнка в условиях, представляющих угрозу его жизни и здоровью, об утрате ребёнком родительского попечения  (смерть родителей, болезнь родителей, а также другие случаи отсутствия родительского попечения) просим вас сообщать об этом в органы опеки и попечительства Советского района г. Ростова-на-Дону по телефону </a:t>
            </a:r>
            <a:r>
              <a:rPr lang="ru-RU" sz="2400" u="sng" smtClean="0"/>
              <a:t>8 (863) 222-52-75</a:t>
            </a:r>
            <a:r>
              <a:rPr lang="ru-RU" sz="2400" smtClean="0"/>
              <a:t> ( пр. Коммунистический,24).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cap="none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50095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635896" y="1295400"/>
            <a:ext cx="5508104" cy="5133975"/>
          </a:xfrm>
        </p:spPr>
        <p:txBody>
          <a:bodyPr/>
          <a:lstStyle/>
          <a:p>
            <a:pPr algn="ctr" eaLnBrk="1" hangingPunct="1"/>
            <a:endParaRPr lang="ru-RU" sz="2000" i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 eaLnBrk="1" hangingPunct="1"/>
            <a:endParaRPr lang="ru-RU" sz="2000" i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 eaLnBrk="1" hangingPunct="1"/>
            <a:r>
              <a:rPr lang="ru-RU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Кто-то, когда-то, должен ответить,</a:t>
            </a:r>
          </a:p>
          <a:p>
            <a:pPr algn="ctr" eaLnBrk="1" hangingPunct="1"/>
            <a:r>
              <a:rPr lang="ru-RU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Высветив правду, истину вскрыв,</a:t>
            </a:r>
          </a:p>
          <a:p>
            <a:pPr algn="ctr" eaLnBrk="1" hangingPunct="1"/>
            <a:r>
              <a:rPr lang="ru-RU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Что же такое – трудные дети?</a:t>
            </a:r>
          </a:p>
          <a:p>
            <a:pPr algn="ctr" eaLnBrk="1" hangingPunct="1"/>
            <a:r>
              <a:rPr lang="ru-RU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Вечный вопрос и больной как нарыв.</a:t>
            </a:r>
          </a:p>
          <a:p>
            <a:pPr algn="ctr" eaLnBrk="1" hangingPunct="1"/>
            <a:r>
              <a:rPr lang="ru-RU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Вот он сидит перед нами, глядите,</a:t>
            </a:r>
          </a:p>
          <a:p>
            <a:pPr algn="ctr" eaLnBrk="1" hangingPunct="1"/>
            <a:r>
              <a:rPr lang="ru-RU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Сжался пружиной, отчаялся он,</a:t>
            </a:r>
          </a:p>
          <a:p>
            <a:pPr algn="ctr" eaLnBrk="1" hangingPunct="1"/>
            <a:r>
              <a:rPr lang="ru-RU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ru-RU" sz="20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Словн</a:t>
            </a:r>
            <a:r>
              <a:rPr lang="ru-RU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ru-RU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стена без дверей и без окон.</a:t>
            </a:r>
          </a:p>
          <a:p>
            <a:pPr algn="ctr" eaLnBrk="1" hangingPunct="1"/>
            <a:r>
              <a:rPr lang="ru-RU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Вот они, главные истины эти:</a:t>
            </a:r>
          </a:p>
          <a:p>
            <a:pPr algn="ctr" eaLnBrk="1" hangingPunct="1"/>
            <a:r>
              <a:rPr lang="ru-RU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Поздно заметили… поздно учли…</a:t>
            </a:r>
          </a:p>
          <a:p>
            <a:pPr algn="ctr" eaLnBrk="1" hangingPunct="1"/>
            <a:r>
              <a:rPr lang="ru-RU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Нет! Не рождаются трудные дети!</a:t>
            </a:r>
          </a:p>
          <a:p>
            <a:pPr algn="ctr" eaLnBrk="1" hangingPunct="1"/>
            <a:r>
              <a:rPr lang="ru-RU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ru-RU" sz="2800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Просто им вовремя не помогли!</a:t>
            </a:r>
            <a:endParaRPr lang="ru-RU" sz="2800" i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/>
            <a:endParaRPr lang="ru-RU" sz="2000" i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AutoShape 6"/>
          <p:cNvSpPr>
            <a:spLocks noChangeArrowheads="1"/>
          </p:cNvSpPr>
          <p:nvPr/>
        </p:nvSpPr>
        <p:spPr bwMode="auto">
          <a:xfrm>
            <a:off x="250825" y="333375"/>
            <a:ext cx="2808288" cy="4608513"/>
          </a:xfrm>
          <a:prstGeom prst="foldedCorner">
            <a:avLst>
              <a:gd name="adj" fmla="val 23366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трудная </a:t>
            </a:r>
          </a:p>
          <a:p>
            <a:pPr algn="ctr"/>
            <a:r>
              <a:rPr lang="ru-RU" sz="2400" b="1"/>
              <a:t>жизненная </a:t>
            </a:r>
          </a:p>
          <a:p>
            <a:pPr algn="ctr"/>
            <a:r>
              <a:rPr lang="ru-RU" sz="2400" b="1"/>
              <a:t>ситуация</a:t>
            </a:r>
          </a:p>
          <a:p>
            <a:pPr algn="ctr"/>
            <a:endParaRPr lang="ru-RU" sz="2400" b="1"/>
          </a:p>
          <a:p>
            <a:pPr algn="ctr"/>
            <a:r>
              <a:rPr lang="ru-RU" sz="1400"/>
              <a:t>(отсутствие постоянного </a:t>
            </a:r>
          </a:p>
          <a:p>
            <a:pPr algn="ctr"/>
            <a:r>
              <a:rPr lang="ru-RU" sz="1400"/>
              <a:t>места работы у родителей,</a:t>
            </a:r>
          </a:p>
          <a:p>
            <a:pPr algn="ctr"/>
            <a:r>
              <a:rPr lang="ru-RU" sz="1400"/>
              <a:t>отсутствие постоянного места</a:t>
            </a:r>
          </a:p>
          <a:p>
            <a:pPr algn="ctr"/>
            <a:r>
              <a:rPr lang="ru-RU" sz="1400"/>
              <a:t> жительства, </a:t>
            </a:r>
          </a:p>
          <a:p>
            <a:pPr algn="ctr"/>
            <a:r>
              <a:rPr lang="ru-RU" sz="1400"/>
              <a:t>заболевания, </a:t>
            </a:r>
          </a:p>
          <a:p>
            <a:pPr algn="ctr"/>
            <a:r>
              <a:rPr lang="ru-RU" sz="1400"/>
              <a:t>мешающие исполнению </a:t>
            </a:r>
          </a:p>
          <a:p>
            <a:pPr algn="ctr"/>
            <a:r>
              <a:rPr lang="ru-RU" sz="1400"/>
              <a:t>родительских </a:t>
            </a:r>
          </a:p>
          <a:p>
            <a:pPr algn="ctr"/>
            <a:r>
              <a:rPr lang="ru-RU" sz="1400"/>
              <a:t>обязанностей и т.п.)</a:t>
            </a:r>
          </a:p>
        </p:txBody>
      </p:sp>
      <p:sp>
        <p:nvSpPr>
          <p:cNvPr id="16386" name="AutoShape 7"/>
          <p:cNvSpPr>
            <a:spLocks noChangeArrowheads="1"/>
          </p:cNvSpPr>
          <p:nvPr/>
        </p:nvSpPr>
        <p:spPr bwMode="auto">
          <a:xfrm>
            <a:off x="5795963" y="260350"/>
            <a:ext cx="3097212" cy="4824413"/>
          </a:xfrm>
          <a:prstGeom prst="foldedCorner">
            <a:avLst>
              <a:gd name="adj" fmla="val 927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400" b="1"/>
          </a:p>
          <a:p>
            <a:pPr algn="ctr"/>
            <a:endParaRPr lang="ru-RU" sz="2400" b="1"/>
          </a:p>
          <a:p>
            <a:pPr algn="ctr"/>
            <a:r>
              <a:rPr lang="ru-RU" sz="2400" b="1"/>
              <a:t>Социально </a:t>
            </a:r>
          </a:p>
          <a:p>
            <a:pPr algn="ctr"/>
            <a:r>
              <a:rPr lang="ru-RU" sz="2400" b="1"/>
              <a:t>опасное </a:t>
            </a:r>
          </a:p>
          <a:p>
            <a:pPr algn="ctr"/>
            <a:r>
              <a:rPr lang="ru-RU" sz="2400" b="1"/>
              <a:t>Положение</a:t>
            </a:r>
          </a:p>
          <a:p>
            <a:pPr algn="ctr"/>
            <a:endParaRPr lang="ru-RU" sz="2400"/>
          </a:p>
          <a:p>
            <a:pPr algn="ctr"/>
            <a:r>
              <a:rPr lang="ru-RU" sz="1200"/>
              <a:t>(отсутствие у несовершеннолетнего </a:t>
            </a:r>
          </a:p>
          <a:p>
            <a:pPr algn="ctr"/>
            <a:r>
              <a:rPr lang="ru-RU" sz="1200"/>
              <a:t>необходимой одежды, регулярного </a:t>
            </a:r>
          </a:p>
          <a:p>
            <a:pPr algn="ctr"/>
            <a:r>
              <a:rPr lang="ru-RU" sz="1200"/>
              <a:t>питания, несоблюдение </a:t>
            </a:r>
          </a:p>
          <a:p>
            <a:pPr algn="ctr"/>
            <a:r>
              <a:rPr lang="ru-RU" sz="1200"/>
              <a:t>санитарно-гигиенических </a:t>
            </a:r>
          </a:p>
          <a:p>
            <a:pPr algn="ctr"/>
            <a:r>
              <a:rPr lang="ru-RU" sz="1200"/>
              <a:t>требований и норм по уходу </a:t>
            </a:r>
          </a:p>
          <a:p>
            <a:pPr algn="ctr"/>
            <a:r>
              <a:rPr lang="ru-RU" sz="1200"/>
              <a:t>за несовершеннолетним, систематические </a:t>
            </a:r>
          </a:p>
          <a:p>
            <a:pPr algn="ctr"/>
            <a:r>
              <a:rPr lang="ru-RU" sz="1200"/>
              <a:t>пропуски детского сада </a:t>
            </a:r>
          </a:p>
          <a:p>
            <a:pPr algn="ctr"/>
            <a:r>
              <a:rPr lang="ru-RU" sz="1200"/>
              <a:t>без уважительной причины,</a:t>
            </a:r>
          </a:p>
          <a:p>
            <a:pPr algn="ctr"/>
            <a:r>
              <a:rPr lang="ru-RU" sz="1200"/>
              <a:t> отсутствие контроля поведения, </a:t>
            </a:r>
          </a:p>
          <a:p>
            <a:pPr algn="ctr"/>
            <a:r>
              <a:rPr lang="ru-RU" sz="1200"/>
              <a:t>местонахождения детей, </a:t>
            </a:r>
          </a:p>
          <a:p>
            <a:pPr algn="ctr"/>
            <a:r>
              <a:rPr lang="ru-RU" sz="1200"/>
              <a:t>причинение физического, </a:t>
            </a:r>
          </a:p>
          <a:p>
            <a:pPr algn="ctr"/>
            <a:r>
              <a:rPr lang="ru-RU" sz="1200"/>
              <a:t>психического, морального вреда </a:t>
            </a:r>
          </a:p>
          <a:p>
            <a:pPr algn="ctr"/>
            <a:r>
              <a:rPr lang="ru-RU" sz="1200"/>
              <a:t>применение различных форм насилия. </a:t>
            </a:r>
          </a:p>
          <a:p>
            <a:pPr algn="ctr"/>
            <a:r>
              <a:rPr lang="ru-RU" sz="1200"/>
              <a:t>употребление  спиртных напитков/</a:t>
            </a:r>
          </a:p>
          <a:p>
            <a:pPr algn="ctr"/>
            <a:r>
              <a:rPr lang="ru-RU" sz="1200"/>
              <a:t>психоактивных веществ родителями)</a:t>
            </a:r>
          </a:p>
        </p:txBody>
      </p:sp>
      <p:sp>
        <p:nvSpPr>
          <p:cNvPr id="16387" name="AutoShape 8"/>
          <p:cNvSpPr>
            <a:spLocks noChangeArrowheads="1"/>
          </p:cNvSpPr>
          <p:nvPr/>
        </p:nvSpPr>
        <p:spPr bwMode="auto">
          <a:xfrm>
            <a:off x="2339975" y="5300663"/>
            <a:ext cx="3671888" cy="1296987"/>
          </a:xfrm>
          <a:prstGeom prst="foldedCorner">
            <a:avLst>
              <a:gd name="adj" fmla="val 1865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Группа повышенного </a:t>
            </a:r>
          </a:p>
          <a:p>
            <a:pPr algn="ctr"/>
            <a:r>
              <a:rPr lang="ru-RU" b="1"/>
              <a:t>психолого-педагогического </a:t>
            </a:r>
          </a:p>
          <a:p>
            <a:pPr algn="ctr"/>
            <a:r>
              <a:rPr lang="ru-RU" b="1"/>
              <a:t>внимания</a:t>
            </a:r>
          </a:p>
          <a:p>
            <a:pPr algn="ctr"/>
            <a:r>
              <a:rPr lang="ru-RU" b="1"/>
              <a:t>    («ГРУППА РИСКА»)</a:t>
            </a:r>
          </a:p>
        </p:txBody>
      </p:sp>
      <p:sp>
        <p:nvSpPr>
          <p:cNvPr id="16388" name="AutoShape 11"/>
          <p:cNvSpPr>
            <a:spLocks noChangeArrowheads="1"/>
          </p:cNvSpPr>
          <p:nvPr/>
        </p:nvSpPr>
        <p:spPr bwMode="auto">
          <a:xfrm rot="10800000">
            <a:off x="3059113" y="1268413"/>
            <a:ext cx="2592387" cy="3384550"/>
          </a:xfrm>
          <a:custGeom>
            <a:avLst/>
            <a:gdLst>
              <a:gd name="T0" fmla="*/ 155566507 w 21600"/>
              <a:gd name="T1" fmla="*/ 0 h 21600"/>
              <a:gd name="T2" fmla="*/ 0 w 21600"/>
              <a:gd name="T3" fmla="*/ 378819226 h 21600"/>
              <a:gd name="T4" fmla="*/ 155566507 w 21600"/>
              <a:gd name="T5" fmla="*/ 454563547 h 21600"/>
              <a:gd name="T6" fmla="*/ 311132774 w 21600"/>
              <a:gd name="T7" fmla="*/ 37881922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160 w 21600"/>
              <a:gd name="T13" fmla="*/ 12343 h 21600"/>
              <a:gd name="T14" fmla="*/ 19440 w 21600"/>
              <a:gd name="T15" fmla="*/ 1851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6171"/>
                </a:lnTo>
                <a:lnTo>
                  <a:pt x="8640" y="6171"/>
                </a:lnTo>
                <a:lnTo>
                  <a:pt x="8640" y="12343"/>
                </a:lnTo>
                <a:lnTo>
                  <a:pt x="4320" y="12343"/>
                </a:lnTo>
                <a:lnTo>
                  <a:pt x="4320" y="9257"/>
                </a:lnTo>
                <a:lnTo>
                  <a:pt x="0" y="15429"/>
                </a:lnTo>
                <a:lnTo>
                  <a:pt x="4320" y="21600"/>
                </a:lnTo>
                <a:lnTo>
                  <a:pt x="4320" y="18514"/>
                </a:lnTo>
                <a:lnTo>
                  <a:pt x="17280" y="18514"/>
                </a:lnTo>
                <a:lnTo>
                  <a:pt x="17280" y="21600"/>
                </a:lnTo>
                <a:lnTo>
                  <a:pt x="21600" y="15429"/>
                </a:lnTo>
                <a:lnTo>
                  <a:pt x="17280" y="9257"/>
                </a:lnTo>
                <a:lnTo>
                  <a:pt x="17280" y="12343"/>
                </a:lnTo>
                <a:lnTo>
                  <a:pt x="12960" y="12343"/>
                </a:lnTo>
                <a:lnTo>
                  <a:pt x="12960" y="6171"/>
                </a:lnTo>
                <a:lnTo>
                  <a:pt x="15120" y="6171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r>
              <a:rPr lang="ru-RU" b="1"/>
              <a:t>Социальное </a:t>
            </a:r>
          </a:p>
          <a:p>
            <a:pPr algn="ctr"/>
            <a:r>
              <a:rPr lang="ru-RU" b="1"/>
              <a:t>неблагополучие</a:t>
            </a:r>
          </a:p>
        </p:txBody>
      </p:sp>
      <p:sp>
        <p:nvSpPr>
          <p:cNvPr id="16389" name="Line 9"/>
          <p:cNvSpPr>
            <a:spLocks noChangeShapeType="1"/>
          </p:cNvSpPr>
          <p:nvPr/>
        </p:nvSpPr>
        <p:spPr bwMode="auto">
          <a:xfrm>
            <a:off x="3708400" y="3573463"/>
            <a:ext cx="1295400" cy="1152525"/>
          </a:xfrm>
          <a:prstGeom prst="line">
            <a:avLst/>
          </a:prstGeom>
          <a:noFill/>
          <a:ln w="666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0" name="Line 10"/>
          <p:cNvSpPr>
            <a:spLocks noChangeShapeType="1"/>
          </p:cNvSpPr>
          <p:nvPr/>
        </p:nvSpPr>
        <p:spPr bwMode="auto">
          <a:xfrm flipH="1">
            <a:off x="3708400" y="3500438"/>
            <a:ext cx="1296988" cy="1223962"/>
          </a:xfrm>
          <a:prstGeom prst="line">
            <a:avLst/>
          </a:prstGeom>
          <a:noFill/>
          <a:ln w="666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1" name="AutoShape 12"/>
          <p:cNvSpPr>
            <a:spLocks noChangeArrowheads="1"/>
          </p:cNvSpPr>
          <p:nvPr/>
        </p:nvSpPr>
        <p:spPr bwMode="auto">
          <a:xfrm rot="-562546">
            <a:off x="514350" y="5084763"/>
            <a:ext cx="1368425" cy="865187"/>
          </a:xfrm>
          <a:prstGeom prst="curvedRightArrow">
            <a:avLst>
              <a:gd name="adj1" fmla="val 28231"/>
              <a:gd name="adj2" fmla="val 48231"/>
              <a:gd name="adj3" fmla="val 5699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92" name="AutoShape 13"/>
          <p:cNvSpPr>
            <a:spLocks noChangeArrowheads="1"/>
          </p:cNvSpPr>
          <p:nvPr/>
        </p:nvSpPr>
        <p:spPr bwMode="auto">
          <a:xfrm>
            <a:off x="6804025" y="5084763"/>
            <a:ext cx="1368425" cy="1008062"/>
          </a:xfrm>
          <a:prstGeom prst="curvedLeftArrow">
            <a:avLst>
              <a:gd name="adj1" fmla="val 20000"/>
              <a:gd name="adj2" fmla="val 40000"/>
              <a:gd name="adj3" fmla="val 4524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93" name="Text Box 14"/>
          <p:cNvSpPr txBox="1">
            <a:spLocks noChangeArrowheads="1"/>
          </p:cNvSpPr>
          <p:nvPr/>
        </p:nvSpPr>
        <p:spPr bwMode="auto">
          <a:xfrm>
            <a:off x="0" y="5949950"/>
            <a:ext cx="2411413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/>
              <a:t>При необходимости/ в случае обострения ситуации</a:t>
            </a:r>
          </a:p>
        </p:txBody>
      </p:sp>
      <p:sp>
        <p:nvSpPr>
          <p:cNvPr id="16394" name="Text Box 15"/>
          <p:cNvSpPr txBox="1">
            <a:spLocks noChangeArrowheads="1"/>
          </p:cNvSpPr>
          <p:nvPr/>
        </p:nvSpPr>
        <p:spPr bwMode="auto">
          <a:xfrm>
            <a:off x="6227763" y="6092825"/>
            <a:ext cx="241141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/>
              <a:t>При необходимости/ в случае обострения ситуации</a:t>
            </a:r>
          </a:p>
        </p:txBody>
      </p:sp>
      <p:pic>
        <p:nvPicPr>
          <p:cNvPr id="16395" name="Picture 4" descr="http://www.psixologicheskoezerkalo.ru/wp-content/uploads/2013/07/STATIONERY_CLIPBOARD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958724">
            <a:off x="250825" y="3716338"/>
            <a:ext cx="906463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4" descr="http://www.psixologicheskoezerkalo.ru/wp-content/uploads/2013/07/STATIONERY_CLIPBOARD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958724">
            <a:off x="8237538" y="0"/>
            <a:ext cx="906462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7" name="Picture 4" descr="http://www.psixologicheskoezerkalo.ru/wp-content/uploads/2013/07/STATIONERY_CLIPBOARD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958724">
            <a:off x="2262188" y="5845175"/>
            <a:ext cx="9398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8" name="Text Box 19"/>
          <p:cNvSpPr txBox="1">
            <a:spLocks noChangeArrowheads="1"/>
          </p:cNvSpPr>
          <p:nvPr/>
        </p:nvSpPr>
        <p:spPr bwMode="auto">
          <a:xfrm rot="-1257655">
            <a:off x="344488" y="4144963"/>
            <a:ext cx="792162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00"/>
              <a:t>Социальный паспорт семьи</a:t>
            </a:r>
          </a:p>
        </p:txBody>
      </p:sp>
      <p:sp>
        <p:nvSpPr>
          <p:cNvPr id="16399" name="Text Box 20"/>
          <p:cNvSpPr txBox="1">
            <a:spLocks noChangeArrowheads="1"/>
          </p:cNvSpPr>
          <p:nvPr/>
        </p:nvSpPr>
        <p:spPr bwMode="auto">
          <a:xfrm rot="-1257655">
            <a:off x="8351838" y="404813"/>
            <a:ext cx="792162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00"/>
              <a:t>Социальный паспорт семьи</a:t>
            </a:r>
          </a:p>
        </p:txBody>
      </p:sp>
      <p:sp>
        <p:nvSpPr>
          <p:cNvPr id="16400" name="Text Box 21"/>
          <p:cNvSpPr txBox="1">
            <a:spLocks noChangeArrowheads="1"/>
          </p:cNvSpPr>
          <p:nvPr/>
        </p:nvSpPr>
        <p:spPr bwMode="auto">
          <a:xfrm rot="-1257655">
            <a:off x="2216150" y="6116638"/>
            <a:ext cx="1014413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"/>
              <a:t>психологический паспорт </a:t>
            </a:r>
          </a:p>
          <a:p>
            <a:pPr algn="ctr">
              <a:spcBef>
                <a:spcPct val="50000"/>
              </a:spcBef>
            </a:pPr>
            <a:r>
              <a:rPr lang="ru-RU" sz="800"/>
              <a:t>ребенка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900113" y="0"/>
            <a:ext cx="7500937" cy="868363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cap="none" smtClean="0">
                <a:effectLst/>
              </a:rPr>
              <a:t>Неблагополучная семья</a:t>
            </a:r>
          </a:p>
        </p:txBody>
      </p:sp>
      <p:sp>
        <p:nvSpPr>
          <p:cNvPr id="17410" name="Содержимое 2"/>
          <p:cNvSpPr>
            <a:spLocks noGrp="1"/>
          </p:cNvSpPr>
          <p:nvPr>
            <p:ph idx="4294967295"/>
          </p:nvPr>
        </p:nvSpPr>
        <p:spPr>
          <a:xfrm>
            <a:off x="0" y="981075"/>
            <a:ext cx="4643438" cy="4176713"/>
          </a:xfrm>
        </p:spPr>
        <p:txBody>
          <a:bodyPr/>
          <a:lstStyle/>
          <a:p>
            <a:pPr marL="514350" indent="-514350" algn="ctr" eaLnBrk="1" hangingPunct="1">
              <a:buFont typeface="Wingdings 2" pitchFamily="18" charset="2"/>
              <a:buNone/>
            </a:pPr>
            <a:r>
              <a:rPr lang="ru-RU" sz="2800" b="1" smtClean="0">
                <a:solidFill>
                  <a:srgbClr val="080808"/>
                </a:solidFill>
              </a:rPr>
              <a:t>Семьи с явной </a:t>
            </a:r>
            <a:r>
              <a:rPr lang="ru-RU" sz="2800" b="1" u="sng" smtClean="0">
                <a:solidFill>
                  <a:srgbClr val="080808"/>
                </a:solidFill>
              </a:rPr>
              <a:t>(открытой)</a:t>
            </a:r>
            <a:r>
              <a:rPr lang="ru-RU" sz="2800" b="1" smtClean="0">
                <a:solidFill>
                  <a:srgbClr val="080808"/>
                </a:solidFill>
              </a:rPr>
              <a:t> формой неблагополучия: </a:t>
            </a:r>
          </a:p>
          <a:p>
            <a:pPr marL="514350" indent="-514350" algn="ctr" eaLnBrk="1" hangingPunct="1">
              <a:buFont typeface="Wingdings 2" pitchFamily="18" charset="2"/>
              <a:buNone/>
            </a:pPr>
            <a:endParaRPr lang="ru-RU" sz="2800" b="1" smtClean="0">
              <a:solidFill>
                <a:srgbClr val="080808"/>
              </a:solidFill>
            </a:endParaRPr>
          </a:p>
          <a:p>
            <a:pPr marL="514350" indent="-514350" eaLnBrk="1" hangingPunct="1">
              <a:buFont typeface="Wingdings" pitchFamily="2" charset="2"/>
              <a:buChar char="Ø"/>
            </a:pPr>
            <a:r>
              <a:rPr lang="ru-RU" sz="2800" smtClean="0">
                <a:solidFill>
                  <a:srgbClr val="080808"/>
                </a:solidFill>
              </a:rPr>
              <a:t>конфликтные семьи</a:t>
            </a:r>
            <a:r>
              <a:rPr lang="ru-RU" sz="2800" smtClean="0"/>
              <a:t> </a:t>
            </a:r>
          </a:p>
          <a:p>
            <a:pPr marL="514350" indent="-514350" eaLnBrk="1" hangingPunct="1">
              <a:buFont typeface="Wingdings" pitchFamily="2" charset="2"/>
              <a:buChar char="Ø"/>
            </a:pPr>
            <a:r>
              <a:rPr lang="ru-RU" sz="2800" smtClean="0">
                <a:solidFill>
                  <a:srgbClr val="080808"/>
                </a:solidFill>
              </a:rPr>
              <a:t>проблемные семьи</a:t>
            </a:r>
          </a:p>
          <a:p>
            <a:pPr marL="514350" indent="-514350" eaLnBrk="1" hangingPunct="1">
              <a:buFont typeface="Wingdings" pitchFamily="2" charset="2"/>
              <a:buChar char="Ø"/>
            </a:pPr>
            <a:r>
              <a:rPr lang="ru-RU" sz="2800" smtClean="0">
                <a:solidFill>
                  <a:srgbClr val="080808"/>
                </a:solidFill>
              </a:rPr>
              <a:t>асоциальные семьи</a:t>
            </a:r>
          </a:p>
          <a:p>
            <a:pPr marL="514350" indent="-514350" eaLnBrk="1" hangingPunct="1">
              <a:buFont typeface="Wingdings" pitchFamily="2" charset="2"/>
              <a:buChar char="Ø"/>
            </a:pPr>
            <a:r>
              <a:rPr lang="ru-RU" sz="2800" smtClean="0">
                <a:solidFill>
                  <a:srgbClr val="080808"/>
                </a:solidFill>
              </a:rPr>
              <a:t>аморально-криминальные семьи</a:t>
            </a:r>
          </a:p>
          <a:p>
            <a:pPr marL="514350" indent="-514350" eaLnBrk="1" hangingPunct="1">
              <a:buFont typeface="Wingdings" pitchFamily="2" charset="2"/>
              <a:buNone/>
            </a:pPr>
            <a:r>
              <a:rPr lang="ru-RU" sz="2800" smtClean="0">
                <a:solidFill>
                  <a:srgbClr val="080808"/>
                </a:solidFill>
              </a:rPr>
              <a:t> </a:t>
            </a:r>
          </a:p>
        </p:txBody>
      </p:sp>
      <p:sp>
        <p:nvSpPr>
          <p:cNvPr id="17411" name="Содержимое 2"/>
          <p:cNvSpPr>
            <a:spLocks/>
          </p:cNvSpPr>
          <p:nvPr/>
        </p:nvSpPr>
        <p:spPr bwMode="auto">
          <a:xfrm>
            <a:off x="4859338" y="981075"/>
            <a:ext cx="428466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ru-RU" sz="2800" b="1">
                <a:latin typeface="Franklin Gothic Book" pitchFamily="34" charset="0"/>
              </a:rPr>
              <a:t>семьи со </a:t>
            </a:r>
            <a:r>
              <a:rPr lang="ru-RU" sz="2800" b="1" u="sng">
                <a:latin typeface="Franklin Gothic Book" pitchFamily="34" charset="0"/>
              </a:rPr>
              <a:t>скрытой</a:t>
            </a:r>
            <a:r>
              <a:rPr lang="ru-RU" sz="2800" b="1">
                <a:latin typeface="Franklin Gothic Book" pitchFamily="34" charset="0"/>
              </a:rPr>
              <a:t> формой неблагополучия </a:t>
            </a:r>
          </a:p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ru-RU" sz="2800" b="1">
                <a:latin typeface="Franklin Gothic Book" pitchFamily="34" charset="0"/>
              </a:rPr>
              <a:t>(внутренне неблагополучные):</a:t>
            </a:r>
          </a:p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ru-RU" sz="3200">
                <a:solidFill>
                  <a:schemeClr val="tx2"/>
                </a:solidFill>
                <a:latin typeface="Franklin Gothic Book" pitchFamily="34" charset="0"/>
              </a:rPr>
              <a:t> </a:t>
            </a:r>
            <a:r>
              <a:rPr lang="ru-RU" sz="2400" b="1">
                <a:latin typeface="Franklin Gothic Book" pitchFamily="34" charset="0"/>
              </a:rPr>
              <a:t>внешне респектабельные семьи, однако в них ценностные установки и поведение родителей расходятся с общечеловеческими моральными требованиями, что сказывается на воспитании детей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endParaRPr lang="ru-RU" sz="2400" b="1">
              <a:latin typeface="Franklin Gothic Book" pitchFamily="34" charset="0"/>
            </a:endParaRPr>
          </a:p>
        </p:txBody>
      </p:sp>
      <p:sp>
        <p:nvSpPr>
          <p:cNvPr id="17412" name="AutoShape 5"/>
          <p:cNvSpPr>
            <a:spLocks noChangeArrowheads="1"/>
          </p:cNvSpPr>
          <p:nvPr/>
        </p:nvSpPr>
        <p:spPr bwMode="auto">
          <a:xfrm>
            <a:off x="323850" y="333375"/>
            <a:ext cx="719138" cy="792163"/>
          </a:xfrm>
          <a:prstGeom prst="curvedRightArrow">
            <a:avLst>
              <a:gd name="adj1" fmla="val 22031"/>
              <a:gd name="adj2" fmla="val 44062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3" name="AutoShape 6"/>
          <p:cNvSpPr>
            <a:spLocks noChangeArrowheads="1"/>
          </p:cNvSpPr>
          <p:nvPr/>
        </p:nvSpPr>
        <p:spPr bwMode="auto">
          <a:xfrm>
            <a:off x="8101013" y="333375"/>
            <a:ext cx="719137" cy="647700"/>
          </a:xfrm>
          <a:prstGeom prst="curvedLeftArrow">
            <a:avLst>
              <a:gd name="adj1" fmla="val 20000"/>
              <a:gd name="adj2" fmla="val 40000"/>
              <a:gd name="adj3" fmla="val 3701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8686800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sz="3200" cap="none" smtClean="0">
                <a:effectLst/>
              </a:rPr>
              <a:t>Социально опасное положение</a:t>
            </a:r>
            <a:r>
              <a:rPr lang="ru-RU" sz="2000" cap="none" smtClean="0">
                <a:effectLst/>
              </a:rPr>
              <a:t> </a:t>
            </a:r>
            <a:br>
              <a:rPr lang="ru-RU" sz="2000" cap="none" smtClean="0">
                <a:effectLst/>
              </a:rPr>
            </a:br>
            <a:r>
              <a:rPr lang="ru-RU" sz="2000" cap="none" smtClean="0">
                <a:effectLst/>
              </a:rPr>
              <a:t>(критерии асоциальности)</a:t>
            </a:r>
          </a:p>
        </p:txBody>
      </p:sp>
      <p:sp>
        <p:nvSpPr>
          <p:cNvPr id="18434" name="Rectangle 3"/>
          <p:cNvSpPr>
            <a:spLocks noGrp="1"/>
          </p:cNvSpPr>
          <p:nvPr>
            <p:ph type="body" idx="4294967295"/>
          </p:nvPr>
        </p:nvSpPr>
        <p:spPr>
          <a:xfrm>
            <a:off x="0" y="836613"/>
            <a:ext cx="9144000" cy="58054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300" b="1" smtClean="0"/>
              <a:t>2.1.</a:t>
            </a:r>
            <a:r>
              <a:rPr lang="ru-RU" sz="1300" b="1" i="1" smtClean="0"/>
              <a:t> Неисполнение родителями обязанностей по воспитанию и жизнеобеспечению несовершеннолетних –</a:t>
            </a:r>
          </a:p>
          <a:p>
            <a:pPr>
              <a:lnSpc>
                <a:spcPct val="80000"/>
              </a:lnSpc>
            </a:pPr>
            <a:r>
              <a:rPr lang="ru-RU" sz="1300" smtClean="0"/>
              <a:t>- отсутствие у несовершеннолетнего необходимой одежды;</a:t>
            </a:r>
          </a:p>
          <a:p>
            <a:pPr>
              <a:lnSpc>
                <a:spcPct val="80000"/>
              </a:lnSpc>
            </a:pPr>
            <a:r>
              <a:rPr lang="ru-RU" sz="1300" smtClean="0"/>
              <a:t>- отсутствие регулярного питания;</a:t>
            </a:r>
          </a:p>
          <a:p>
            <a:pPr>
              <a:lnSpc>
                <a:spcPct val="80000"/>
              </a:lnSpc>
            </a:pPr>
            <a:r>
              <a:rPr lang="ru-RU" sz="1300" smtClean="0"/>
              <a:t>- несоблюдение санитарно-гигиенических требований и норм по уходу за несовершеннолетним; в жилом помещении;</a:t>
            </a:r>
          </a:p>
          <a:p>
            <a:pPr>
              <a:lnSpc>
                <a:spcPct val="80000"/>
              </a:lnSpc>
            </a:pPr>
            <a:r>
              <a:rPr lang="ru-RU" sz="1300" smtClean="0"/>
              <a:t>- принуждение ребенка выполнять работу, не соответствующую его возможностям.</a:t>
            </a:r>
          </a:p>
          <a:p>
            <a:pPr>
              <a:lnSpc>
                <a:spcPct val="80000"/>
              </a:lnSpc>
            </a:pPr>
            <a:r>
              <a:rPr lang="ru-RU" sz="1300" smtClean="0"/>
              <a:t>- отказ от необходимого медицинского обслуживания и лечения несовершеннолетних, отказ беременной женщины от постановки на учет в женскую консультацию.</a:t>
            </a:r>
            <a:endParaRPr lang="ru-RU" sz="1300" b="1" smtClean="0"/>
          </a:p>
          <a:p>
            <a:pPr>
              <a:lnSpc>
                <a:spcPct val="80000"/>
              </a:lnSpc>
            </a:pPr>
            <a:r>
              <a:rPr lang="ru-RU" sz="1300" b="1" smtClean="0"/>
              <a:t>2.2.</a:t>
            </a:r>
            <a:r>
              <a:rPr lang="ru-RU" sz="1300" b="1" i="1" smtClean="0"/>
              <a:t> Отсутствие контроля за  обучением ребенка –</a:t>
            </a:r>
          </a:p>
          <a:p>
            <a:pPr>
              <a:lnSpc>
                <a:spcPct val="80000"/>
              </a:lnSpc>
            </a:pPr>
            <a:r>
              <a:rPr lang="ru-RU" sz="1300" smtClean="0"/>
              <a:t>- систематические пропуски школьных занятий без уважительной причины;</a:t>
            </a:r>
          </a:p>
          <a:p>
            <a:pPr>
              <a:lnSpc>
                <a:spcPct val="80000"/>
              </a:lnSpc>
            </a:pPr>
            <a:r>
              <a:rPr lang="ru-RU" sz="1300" smtClean="0"/>
              <a:t>- необучение детей в школе;</a:t>
            </a:r>
          </a:p>
          <a:p>
            <a:pPr>
              <a:lnSpc>
                <a:spcPct val="80000"/>
              </a:lnSpc>
            </a:pPr>
            <a:r>
              <a:rPr lang="ru-RU" sz="1300" smtClean="0"/>
              <a:t>- отсутствие связи родителей со школой;</a:t>
            </a:r>
          </a:p>
          <a:p>
            <a:pPr>
              <a:lnSpc>
                <a:spcPct val="80000"/>
              </a:lnSpc>
            </a:pPr>
            <a:r>
              <a:rPr lang="ru-RU" sz="1300" smtClean="0"/>
              <a:t>- отсутствие контроля поведения, местонахождения детей.</a:t>
            </a:r>
            <a:endParaRPr lang="ru-RU" sz="1300" b="1" smtClean="0"/>
          </a:p>
          <a:p>
            <a:pPr>
              <a:lnSpc>
                <a:spcPct val="80000"/>
              </a:lnSpc>
            </a:pPr>
            <a:r>
              <a:rPr lang="ru-RU" sz="1300" b="1" smtClean="0"/>
              <a:t>2.3.</a:t>
            </a:r>
            <a:r>
              <a:rPr lang="ru-RU" sz="1300" b="1" i="1" smtClean="0"/>
              <a:t>  Жестокое обращение с детьми со стороны членов семьи –</a:t>
            </a:r>
            <a:r>
              <a:rPr lang="ru-RU" sz="1300" b="1" i="1" u="sng" smtClean="0"/>
              <a:t>:</a:t>
            </a:r>
            <a:endParaRPr lang="ru-RU" sz="1300" smtClean="0"/>
          </a:p>
          <a:p>
            <a:pPr>
              <a:lnSpc>
                <a:spcPct val="80000"/>
              </a:lnSpc>
            </a:pPr>
            <a:r>
              <a:rPr lang="ru-RU" sz="1300" smtClean="0"/>
              <a:t>- причинение физического, психического, морального вреда (в том числе – применение способов воспитания, основанных на пренебрежительном, жестоком, грубом, унижающем человеческое достоинство обращении);</a:t>
            </a:r>
          </a:p>
          <a:p>
            <a:pPr>
              <a:lnSpc>
                <a:spcPct val="80000"/>
              </a:lnSpc>
            </a:pPr>
            <a:r>
              <a:rPr lang="ru-RU" sz="1300" smtClean="0"/>
              <a:t>- применение различных форм насилия.</a:t>
            </a:r>
            <a:endParaRPr lang="ru-RU" sz="1300" b="1" smtClean="0"/>
          </a:p>
          <a:p>
            <a:pPr>
              <a:lnSpc>
                <a:spcPct val="80000"/>
              </a:lnSpc>
            </a:pPr>
            <a:r>
              <a:rPr lang="ru-RU" sz="1300" b="1" smtClean="0"/>
              <a:t>2.4.</a:t>
            </a:r>
            <a:r>
              <a:rPr lang="ru-RU" sz="1300" b="1" i="1" smtClean="0"/>
              <a:t> Вовлечение детей в противоправные действия- </a:t>
            </a:r>
          </a:p>
          <a:p>
            <a:pPr>
              <a:lnSpc>
                <a:spcPct val="80000"/>
              </a:lnSpc>
            </a:pPr>
            <a:r>
              <a:rPr lang="ru-RU" sz="1300" smtClean="0"/>
              <a:t>- употребление спиртных напитков;</a:t>
            </a:r>
          </a:p>
          <a:p>
            <a:pPr>
              <a:lnSpc>
                <a:spcPct val="80000"/>
              </a:lnSpc>
            </a:pPr>
            <a:r>
              <a:rPr lang="ru-RU" sz="1300" smtClean="0"/>
              <a:t>- употребление психоактивных веществ;</a:t>
            </a:r>
          </a:p>
          <a:p>
            <a:pPr>
              <a:lnSpc>
                <a:spcPct val="80000"/>
              </a:lnSpc>
            </a:pPr>
            <a:r>
              <a:rPr lang="ru-RU" sz="1300" smtClean="0"/>
              <a:t>- занятие бродяжничеством;</a:t>
            </a:r>
          </a:p>
          <a:p>
            <a:pPr>
              <a:lnSpc>
                <a:spcPct val="80000"/>
              </a:lnSpc>
            </a:pPr>
            <a:r>
              <a:rPr lang="ru-RU" sz="1300" smtClean="0"/>
              <a:t>- занятие попрошайничеством;</a:t>
            </a:r>
          </a:p>
          <a:p>
            <a:pPr>
              <a:lnSpc>
                <a:spcPct val="80000"/>
              </a:lnSpc>
            </a:pPr>
            <a:r>
              <a:rPr lang="ru-RU" sz="1300" smtClean="0"/>
              <a:t>- занятие проституцией;</a:t>
            </a:r>
          </a:p>
          <a:p>
            <a:pPr>
              <a:lnSpc>
                <a:spcPct val="80000"/>
              </a:lnSpc>
            </a:pPr>
            <a:r>
              <a:rPr lang="ru-RU" sz="1300" smtClean="0"/>
              <a:t>- другие правонарушения.</a:t>
            </a:r>
            <a:endParaRPr lang="ru-RU" sz="1300" b="1" smtClean="0"/>
          </a:p>
          <a:p>
            <a:pPr>
              <a:lnSpc>
                <a:spcPct val="80000"/>
              </a:lnSpc>
            </a:pPr>
            <a:r>
              <a:rPr lang="ru-RU" sz="1300" b="1" smtClean="0"/>
              <a:t>2.4.2.</a:t>
            </a:r>
            <a:r>
              <a:rPr lang="ru-RU" sz="1300" b="1" i="1" smtClean="0"/>
              <a:t> Вовлечение детей в совершение преступлений.</a:t>
            </a:r>
            <a:endParaRPr lang="ru-RU" sz="1300" b="1" smtClean="0"/>
          </a:p>
          <a:p>
            <a:pPr>
              <a:lnSpc>
                <a:spcPct val="80000"/>
              </a:lnSpc>
            </a:pPr>
            <a:r>
              <a:rPr lang="ru-RU" sz="1300" b="1" smtClean="0"/>
              <a:t>2.5.</a:t>
            </a:r>
            <a:r>
              <a:rPr lang="ru-RU" sz="1300" b="1" i="1" smtClean="0"/>
              <a:t> Отрицательное влияние родителей на поведение и развитие детей </a:t>
            </a:r>
            <a:r>
              <a:rPr lang="ru-RU" sz="1300" i="1" smtClean="0"/>
              <a:t>:</a:t>
            </a:r>
            <a:endParaRPr lang="ru-RU" sz="1300" smtClean="0"/>
          </a:p>
          <a:p>
            <a:pPr>
              <a:lnSpc>
                <a:spcPct val="80000"/>
              </a:lnSpc>
            </a:pPr>
            <a:r>
              <a:rPr lang="ru-RU" sz="1300" smtClean="0"/>
              <a:t>- алкоголизм, наркомания, токсикомания одного (обоих) родителей;</a:t>
            </a:r>
          </a:p>
          <a:p>
            <a:pPr>
              <a:lnSpc>
                <a:spcPct val="80000"/>
              </a:lnSpc>
            </a:pPr>
            <a:r>
              <a:rPr lang="ru-RU" sz="1300" smtClean="0"/>
              <a:t>- асоциальный образ жизни одного (обоих) родителей;</a:t>
            </a:r>
          </a:p>
          <a:p>
            <a:pPr>
              <a:lnSpc>
                <a:spcPct val="80000"/>
              </a:lnSpc>
            </a:pPr>
            <a:r>
              <a:rPr lang="ru-RU" sz="1300" smtClean="0"/>
              <a:t>- деструктивные эмоционально-конфликтные отношения супругов, родителей и детей;</a:t>
            </a:r>
          </a:p>
          <a:p>
            <a:pPr>
              <a:lnSpc>
                <a:spcPct val="80000"/>
              </a:lnSpc>
            </a:pPr>
            <a:r>
              <a:rPr lang="ru-RU" sz="1300" smtClean="0"/>
              <a:t>- антиобщественные установки и ориентации;</a:t>
            </a:r>
          </a:p>
          <a:p>
            <a:pPr>
              <a:lnSpc>
                <a:spcPct val="80000"/>
              </a:lnSpc>
            </a:pPr>
            <a:r>
              <a:rPr lang="ru-RU" sz="1300" smtClean="0"/>
              <a:t>- психологическая неустойчивость родителей, склонность к суицидам, депрессиям.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79388" y="188913"/>
            <a:ext cx="8686800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200" cap="none" smtClean="0">
                <a:effectLst/>
              </a:rPr>
              <a:t>Трудная жизненная ситуация</a:t>
            </a:r>
          </a:p>
        </p:txBody>
      </p:sp>
      <p:sp>
        <p:nvSpPr>
          <p:cNvPr id="19458" name="Rectangle 3"/>
          <p:cNvSpPr>
            <a:spLocks noGrp="1"/>
          </p:cNvSpPr>
          <p:nvPr>
            <p:ph type="body" idx="4294967295"/>
          </p:nvPr>
        </p:nvSpPr>
        <p:spPr>
          <a:xfrm>
            <a:off x="250825" y="1052513"/>
            <a:ext cx="8686800" cy="51847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smtClean="0">
                <a:latin typeface="Arial" charset="0"/>
              </a:rPr>
              <a:t>Ситуация объективно нарушающая жизнедеятельность гражданина (инвалидность, недееспособность, неспособность к самообслуживанию, в связи с болезнью, сиротством, безнадзорностью, малообеспеченностью, безработицей, отсутствием определенного места жительства).Подтверждается ходатайством, справками, заключением органов системы профилактики, подтверждающим, что жизнедеятельность ребенка объективно нарушена в результате сложившихся вынужденный обстоятельств, которые не  могу быть преодолены самостоятельно, либо справка об установлении инвалидности ребенка, медицинская справка о состоянии здоровья ребенка, справка органов УФМС о наличии у ребенка/членов семьи статуса беженца/вынужденного переселенца, справка органов социальной защиты о проживании ребенка в малоимущей семье </a:t>
            </a:r>
            <a:r>
              <a:rPr lang="ru-RU" sz="2400" i="1" smtClean="0">
                <a:latin typeface="Arial" charset="0"/>
              </a:rPr>
              <a:t>(ФЗ -195 от 10.12.1995 г. «Об основах социального обслуживания населения в РФ в ред,23.07.2008 г.)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sz="3200" cap="none" smtClean="0">
                <a:effectLst/>
              </a:rPr>
              <a:t>Группа повышенного психолого-педагогического внимания «</a:t>
            </a:r>
            <a:r>
              <a:rPr lang="ru-RU" sz="4000" cap="none" smtClean="0">
                <a:effectLst/>
              </a:rPr>
              <a:t>группа риска»</a:t>
            </a:r>
          </a:p>
        </p:txBody>
      </p:sp>
      <p:sp>
        <p:nvSpPr>
          <p:cNvPr id="2048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400" smtClean="0">
                <a:solidFill>
                  <a:srgbClr val="080808"/>
                </a:solidFill>
                <a:latin typeface="Arial" charset="0"/>
              </a:rPr>
              <a:t>Это медицинский и социологический термин. Дети группы риска это категория детей которые в силу определенных обстоятельств в своей жизни более других категорий подвержены негативным внешним воздействия со стороны общества. К детям группы риска относят детей с различными формами психической и социально дезатаптацией, выражающейся в поведении неадекватном формам и требованиям ближайшего окружения (социально/педагогически запущенные, дети, воспитываемые в замещающих семьях,</a:t>
            </a:r>
          </a:p>
          <a:p>
            <a:pPr>
              <a:lnSpc>
                <a:spcPct val="80000"/>
              </a:lnSpc>
            </a:pPr>
            <a:endParaRPr lang="ru-RU" sz="2400" smtClean="0">
              <a:solidFill>
                <a:srgbClr val="080808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ru-RU" sz="2400" smtClean="0">
                <a:solidFill>
                  <a:srgbClr val="080808"/>
                </a:solidFill>
              </a:rPr>
              <a:t>семьи с недостатком воспитательных ресурсов (неполные семьи)</a:t>
            </a:r>
            <a:endParaRPr lang="ru-RU" sz="2400" smtClean="0">
              <a:solidFill>
                <a:srgbClr val="080808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686800" cy="285752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Алгоритм работы по профилактике социального неблагополучия, беспризорности и безнадзорности несовершеннолетних и жестокого обращения с ними</a:t>
            </a:r>
            <a:endParaRPr lang="ru-RU" dirty="0"/>
          </a:p>
        </p:txBody>
      </p:sp>
      <p:pic>
        <p:nvPicPr>
          <p:cNvPr id="29698" name="Picture 2" descr="http://im6-tub-ru.yandex.net/i?id=700045620-41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14620"/>
            <a:ext cx="9144000" cy="4429132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d9.wikimart.ru/94/b4/9a020042-9a8a-41ee-bd71-1994b465a980.jpe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1732" y="1060438"/>
            <a:ext cx="1785918" cy="2286016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5" name="Двойная стрелка влево/вправо 4"/>
          <p:cNvSpPr/>
          <p:nvPr/>
        </p:nvSpPr>
        <p:spPr>
          <a:xfrm>
            <a:off x="6877050" y="692150"/>
            <a:ext cx="1357313" cy="42862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2531" name="Picture 4" descr="http://www.psixologicheskoezerkalo.ru/wp-content/uploads/2013/07/STATIONERY_CLIPBOARD.pn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5" y="2714625"/>
            <a:ext cx="153035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000625" y="3500438"/>
            <a:ext cx="1500188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Социальный паспорт</a:t>
            </a:r>
          </a:p>
        </p:txBody>
      </p:sp>
      <p:pic>
        <p:nvPicPr>
          <p:cNvPr id="28678" name="Picture 6" descr="http://im0-tub-ru.yandex.net/i?id=406796433-07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60861" y="412733"/>
            <a:ext cx="2428891" cy="1571636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9" name="TextBox 8"/>
          <p:cNvSpPr txBox="1"/>
          <p:nvPr/>
        </p:nvSpPr>
        <p:spPr>
          <a:xfrm>
            <a:off x="4356100" y="1412875"/>
            <a:ext cx="2428875" cy="730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>
                <a:effectLst>
                  <a:outerShdw blurRad="38100" dist="38100" dir="2700000" algn="tl">
                    <a:srgbClr val="C0C0C0"/>
                  </a:outerShdw>
                </a:effectLst>
              </a:rPr>
              <a:t>Педагогический совет/Совет профилактики ДОУ</a:t>
            </a:r>
          </a:p>
        </p:txBody>
      </p:sp>
      <p:pic>
        <p:nvPicPr>
          <p:cNvPr id="28680" name="Picture 8" descr="http://miruspexa.com/wp-content/uploads/2011/06/samoocenka_podrostka.jp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42844" y="4714884"/>
            <a:ext cx="2000232" cy="1583122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8682" name="Picture 10" descr="http://my-ivanovo.ru/wp-content/uploads/2013/02/x_adafd9ad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786050" y="5500702"/>
            <a:ext cx="1886061" cy="1357298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8684" name="Picture 12" descr="http://new.tlt.ru/uploads/2013/07/f9facba973f8665a15e6ec554cd63c5a_x1024.jpg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350" y="268269"/>
            <a:ext cx="2857519" cy="2143140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13" name="TextBox 12"/>
          <p:cNvSpPr txBox="1"/>
          <p:nvPr/>
        </p:nvSpPr>
        <p:spPr>
          <a:xfrm>
            <a:off x="0" y="260350"/>
            <a:ext cx="2214563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Выявление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2916238" y="620713"/>
            <a:ext cx="1357312" cy="7143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7740650" y="1700213"/>
            <a:ext cx="1403350" cy="579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УЧЕТА</a:t>
            </a:r>
          </a:p>
        </p:txBody>
      </p:sp>
      <p:sp>
        <p:nvSpPr>
          <p:cNvPr id="16" name="Стрелка вправо 15"/>
          <p:cNvSpPr/>
          <p:nvPr/>
        </p:nvSpPr>
        <p:spPr>
          <a:xfrm rot="10800000">
            <a:off x="6429375" y="3071813"/>
            <a:ext cx="857250" cy="7143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8686" name="Picture 14" descr="http://im3-tub-ru.yandex.net/i?id=381251130-35-72&amp;n=21">
            <a:hlinkClick r:id="rId14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285984" y="3143248"/>
            <a:ext cx="2000264" cy="1428750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18" name="TextBox 17"/>
          <p:cNvSpPr txBox="1"/>
          <p:nvPr/>
        </p:nvSpPr>
        <p:spPr>
          <a:xfrm>
            <a:off x="2071688" y="4429125"/>
            <a:ext cx="250031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Коррекционная работа</a:t>
            </a:r>
          </a:p>
        </p:txBody>
      </p:sp>
      <p:sp>
        <p:nvSpPr>
          <p:cNvPr id="19" name="Стрелка вправо 18"/>
          <p:cNvSpPr/>
          <p:nvPr/>
        </p:nvSpPr>
        <p:spPr>
          <a:xfrm rot="10800000">
            <a:off x="4286250" y="3286125"/>
            <a:ext cx="642938" cy="7143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8554024">
            <a:off x="1181100" y="3817938"/>
            <a:ext cx="1050925" cy="7143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0" y="5934075"/>
            <a:ext cx="2643188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Успешное завершение,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исправление, снятие с учета</a:t>
            </a:r>
          </a:p>
        </p:txBody>
      </p:sp>
      <p:sp>
        <p:nvSpPr>
          <p:cNvPr id="22" name="Стрелка вправо 21"/>
          <p:cNvSpPr/>
          <p:nvPr/>
        </p:nvSpPr>
        <p:spPr>
          <a:xfrm rot="5400000">
            <a:off x="3110707" y="4747419"/>
            <a:ext cx="636587" cy="7143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4714875" y="5786438"/>
            <a:ext cx="785813" cy="7143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500688" y="5429250"/>
            <a:ext cx="142875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Представление в МКУОО о содействии</a:t>
            </a:r>
          </a:p>
        </p:txBody>
      </p:sp>
      <p:sp>
        <p:nvSpPr>
          <p:cNvPr id="25" name="Стрелка вправо 24"/>
          <p:cNvSpPr/>
          <p:nvPr/>
        </p:nvSpPr>
        <p:spPr>
          <a:xfrm>
            <a:off x="6786563" y="5572125"/>
            <a:ext cx="319087" cy="7143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7000875" y="4271963"/>
            <a:ext cx="1928813" cy="2586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Рассмотрение на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КДНиЗП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постановка на учет в КДН,ПДН/ семью в банк данных, комплексная работа всех служб</a:t>
            </a:r>
          </a:p>
        </p:txBody>
      </p:sp>
      <p:sp>
        <p:nvSpPr>
          <p:cNvPr id="2" name="TextBox 8"/>
          <p:cNvSpPr txBox="1"/>
          <p:nvPr/>
        </p:nvSpPr>
        <p:spPr>
          <a:xfrm>
            <a:off x="7380288" y="2420938"/>
            <a:ext cx="1763712" cy="1558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>
                <a:effectLst>
                  <a:outerShdw blurRad="38100" dist="38100" dir="2700000" algn="tl">
                    <a:srgbClr val="C0C0C0"/>
                  </a:outerShdw>
                </a:effectLst>
              </a:rPr>
              <a:t>Социально опасное положение/</a:t>
            </a:r>
          </a:p>
          <a:p>
            <a:pPr algn="ctr">
              <a:defRPr/>
            </a:pPr>
            <a:r>
              <a:rPr lang="ru-RU" sz="1600" b="1">
                <a:effectLst>
                  <a:outerShdw blurRad="38100" dist="38100" dir="2700000" algn="tl">
                    <a:srgbClr val="C0C0C0"/>
                  </a:outerShdw>
                </a:effectLst>
              </a:rPr>
              <a:t>трудная жизненная ситуация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1124</TotalTime>
  <Words>2695</Words>
  <Application>Microsoft Office PowerPoint</Application>
  <PresentationFormat>Экран (4:3)</PresentationFormat>
  <Paragraphs>310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6" baseType="lpstr">
      <vt:lpstr>Arial</vt:lpstr>
      <vt:lpstr>Arial Black</vt:lpstr>
      <vt:lpstr>Franklin Gothic Book</vt:lpstr>
      <vt:lpstr>Franklin Gothic Medium</vt:lpstr>
      <vt:lpstr>Times New Roman</vt:lpstr>
      <vt:lpstr>Wingdings</vt:lpstr>
      <vt:lpstr>Wingdings 2</vt:lpstr>
      <vt:lpstr>Трек</vt:lpstr>
      <vt:lpstr>Презентация PowerPoint</vt:lpstr>
      <vt:lpstr>Презентация PowerPoint</vt:lpstr>
      <vt:lpstr>Презентация PowerPoint</vt:lpstr>
      <vt:lpstr>Неблагополучная семья</vt:lpstr>
      <vt:lpstr>Социально опасное положение  (критерии асоциальности)</vt:lpstr>
      <vt:lpstr>Трудная жизненная ситуация</vt:lpstr>
      <vt:lpstr>Группа повышенного психолого-педагогического внимания «группа риска»</vt:lpstr>
      <vt:lpstr>Алгоритм работы по профилактике социального неблагополучия, беспризорности и безнадзорности несовершеннолетних и жестокого обращения с ними</vt:lpstr>
      <vt:lpstr>Презентация PowerPoint</vt:lpstr>
      <vt:lpstr>Основные задачи сопровождения детей из семей с признаками социального неблагополучия:  </vt:lpstr>
      <vt:lpstr>В деятельности по социально-педагогическому сопровождению детей группы риска необходимо руководствоваться следующим нормативным документами:</vt:lpstr>
      <vt:lpstr>В целом решение проблем социализации ребенка из неблагополучной семьи возможно при условии осуществления комплекса мероприятий, направленных:  </vt:lpstr>
      <vt:lpstr>Презентация PowerPoint</vt:lpstr>
      <vt:lpstr>Принципы работы с семьей и несовершеннолетними: </vt:lpstr>
      <vt:lpstr>Алгоритм работы</vt:lpstr>
      <vt:lpstr>Шаг 1: раннее выявление социального неблагополучия</vt:lpstr>
      <vt:lpstr>Презентация PowerPoint</vt:lpstr>
      <vt:lpstr>Презентация PowerPoint</vt:lpstr>
      <vt:lpstr>Шаг 4: сбор информации, создание социального                       паспорта</vt:lpstr>
      <vt:lpstr>Шаг 5: коррекционно-реабилитационная работа</vt:lpstr>
      <vt:lpstr>Презентация PowerPoint</vt:lpstr>
      <vt:lpstr>Индивидуальная программа реабилитации</vt:lpstr>
      <vt:lpstr>Презентация PowerPoint</vt:lpstr>
      <vt:lpstr>ФЗ-120 ст.9</vt:lpstr>
      <vt:lpstr>Самые распространенные замечания и недочеты в работе ДОУ, выявленные в ходе проверки:</vt:lpstr>
      <vt:lpstr>Телефоны служб, входящих в систему профилактики Сысертского района</vt:lpstr>
      <vt:lpstr>Сохраним ребенка в семье и семью для ребенка!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Семинар - совещание    «Организация работы по профилактике социального неблагополучия семей, безнадзорности и беспризорности несовершеннолетних, их раннее выявление, учёт  и комплексное сопровождение»</dc:title>
  <dc:creator>User</dc:creator>
  <cp:lastModifiedBy>Методист</cp:lastModifiedBy>
  <cp:revision>15</cp:revision>
  <dcterms:created xsi:type="dcterms:W3CDTF">2013-12-11T21:13:26Z</dcterms:created>
  <dcterms:modified xsi:type="dcterms:W3CDTF">2016-09-28T06:33:02Z</dcterms:modified>
</cp:coreProperties>
</file>