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1" r:id="rId16"/>
    <p:sldId id="272" r:id="rId17"/>
    <p:sldId id="270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02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86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26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954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26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43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136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04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82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31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5AB34-C2FC-45CA-A91D-BFF71A6D5A39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12799-3CCA-48A3-97DC-325E978470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75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0%D0%BC%D1%8F%D1%82%D1%8C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D%D0%BC%D0%BE%D1%86%D0%B8%D0%B8" TargetMode="External"/><Relationship Id="rId5" Type="http://schemas.openxmlformats.org/officeDocument/2006/relationships/hyperlink" Target="https://ru.wikipedia.org/wiki/%D0%9C%D1%8B%D1%88%D0%BB%D0%B5%D0%BD%D0%B8%D0%B5_(%D0%BF%D1%81%D0%B8%D1%85%D0%BE%D0%BB%D0%BE%D0%B3%D0%B8%D1%8F)" TargetMode="External"/><Relationship Id="rId4" Type="http://schemas.openxmlformats.org/officeDocument/2006/relationships/hyperlink" Target="https://ru.wikipedia.org/wiki/%D0%92%D0%BD%D0%B8%D0%BC%D0%B0%D0%BD%D0%B8%D0%B5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1%81%D0%B8%D1%85%D0%B8%D0%BA%D0%B0" TargetMode="External"/><Relationship Id="rId7" Type="http://schemas.openxmlformats.org/officeDocument/2006/relationships/hyperlink" Target="https://ru.wikipedia.org/wiki/%D0%A1%D0%BE%D1%86%D0%B8%D0%B0%D0%BB%D1%8C%D0%BD%D0%B0%D1%8F_%D0%B4%D0%B5%D0%B7%D0%B0%D0%B4%D0%B0%D0%BF%D1%82%D0%B0%D1%86%D0%B8%D1%8F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3%D0%BE%D0%BB%D0%BE%D0%B2%D0%BD%D0%BE%D0%B9_%D0%BC%D0%BE%D0%B7%D0%B3" TargetMode="External"/><Relationship Id="rId5" Type="http://schemas.openxmlformats.org/officeDocument/2006/relationships/hyperlink" Target="https://ru.wikipedia.org/wiki/%D0%9F%D0%B0%D1%82%D0%BE%D0%BB%D0%BE%D0%B3%D0%B8%D1%8F" TargetMode="External"/><Relationship Id="rId4" Type="http://schemas.openxmlformats.org/officeDocument/2006/relationships/hyperlink" Target="https://ru.wikipedia.org/wiki/%D0%98%D0%BD%D1%82%D0%B5%D0%BB%D0%BB%D0%B5%D0%BA%D1%82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vitaportal.ru/bolezni-pochek/enurez-proyavlenie-detskogo-stressa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-1144936" y="927994"/>
            <a:ext cx="10718583" cy="3195990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  <a:t/>
            </a:r>
            <a:br>
              <a:rPr lang="en-US" sz="6000" b="1" dirty="0" smtClean="0">
                <a:solidFill>
                  <a:srgbClr val="7030A0"/>
                </a:solidFill>
                <a:latin typeface="Monotype Corsiva" panose="03010101010201010101" pitchFamily="66" charset="0"/>
              </a:rPr>
            </a:br>
            <a:r>
              <a:rPr lang="ru-RU" sz="6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   </a:t>
            </a:r>
            <a:r>
              <a:rPr lang="ru-RU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Консультация</a:t>
            </a:r>
            <a:br>
              <a:rPr lang="ru-RU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</a:br>
            <a:r>
              <a:rPr lang="ru-RU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педагога-психолога</a:t>
            </a:r>
            <a:r>
              <a:rPr lang="en-US" sz="6000" b="1" dirty="0">
                <a:solidFill>
                  <a:srgbClr val="FFC000"/>
                </a:solidFill>
                <a:latin typeface="Monotype Corsiva" panose="03010101010201010101" pitchFamily="66" charset="0"/>
              </a:rPr>
              <a:t/>
            </a:r>
            <a:br>
              <a:rPr lang="en-US" sz="6000" b="1" dirty="0">
                <a:solidFill>
                  <a:srgbClr val="FFC000"/>
                </a:solidFill>
                <a:latin typeface="Monotype Corsiva" panose="03010101010201010101" pitchFamily="66" charset="0"/>
              </a:rPr>
            </a:br>
            <a:r>
              <a:rPr lang="ru-RU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«Особые  дети</a:t>
            </a:r>
            <a:r>
              <a:rPr lang="en-US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.</a:t>
            </a:r>
            <a:r>
              <a:rPr lang="ru-RU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/>
            </a:r>
            <a:br>
              <a:rPr lang="ru-RU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</a:br>
            <a:r>
              <a:rPr lang="ru-RU" sz="6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  Работа с особыми  детьми»</a:t>
            </a:r>
            <a:endParaRPr lang="ru-RU" sz="6000" b="1" dirty="0">
              <a:solidFill>
                <a:srgbClr val="FFC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89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8035" y="140525"/>
            <a:ext cx="1075385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Церебрастенический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синдром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неспецифический неврологический синдром, который характеризуется понижением работоспособности, нарушением внимания и памяти, завышенной утомляемостью, также головными болями, сильным истощением нервной системы и разными вегетативными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проявлениями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вялость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общая пассивность, медлительность движений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завышенная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утомляемость и истощаемость даже при малозначительных психологических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нагрузках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нехорошая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переносимость жары и духоты, резких перепадов атмосферного давления.</a:t>
            </a:r>
          </a:p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причинами появления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церебрастенического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синдрома являются патологическое течение беременности и следующих родов, которые вызвали нарушение поступления кислорода в мозг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к иным патологическим состояния провоцирующим развитие данного синдрома относится прием фармацевтических препаратов во время беременности, внутриутробные инфекции,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недоношенность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98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215" y="1003411"/>
            <a:ext cx="116682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Эпи-синдром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хроническое заболевание головного мозга, характеризующееся повторными припадками, чаше всего судорог, и изменениями психики.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эпилепсии лежит повышенная активность клеток головного мозга нейронов. Такой активностью обладают не все нейроны, а только их часть, сосредоточенная в каком-то определенном месте. Оно носит название эпилептический очаг. . В нейронах эпилептического очага нарушены биохимические процессы, запускающие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очага вдруг ни с того ни сего включают свою активность, разряжаются и отдают сигналы мышцам и органам работать. Возникает эпилептический приступ. Возбуждение клеток очага может распространяться на другие клетки мозга, тогда они тоже разряжаются. Чем больше нейронов вовлечено, тем сильнее приступ.</a:t>
            </a:r>
          </a:p>
          <a:p>
            <a:endParaRPr lang="en-US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68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759" y="859389"/>
            <a:ext cx="1142356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Неврозоподобные состояния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детей чаще всего возникают в возрасте от 2 до 7 лет. В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отличиие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неврозов, в происхождении таких нарушений отсутствует психотравмирующий фактор. Патология имеет органическую природу и зачастую связана с нарушениями деятельности головного мозга. Началу течения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неврозоподобного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состояния могут способствовать некоторые болезни внутренних органов.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Возникновение патологических состояний у детей может быть вызвано нарушением процесса внутриутробного развития, врожденной детской нервностью (невропатией), аллергическими заболеваниями и 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Неврозоподобные состояния у детей часто проявляются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гиперактивностью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синдромом двигательной расторможенности, наличием страхов и ночных кошмаров, состоянием депрессии, плаксивостью, недовольством, агрессивностью и т. д.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находятся в состоянии тревоги, беспокойства, становятся пугливыми, жалуются на усталость. Частыми спутниками заболевания являются нервные рвоты с отказом от еды (анорексия), ночное недержание мочи, заикание, тики, страхи и т. д.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00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155" y="206063"/>
            <a:ext cx="11101588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синдромом специфична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алекситимия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которой дети не могут определить свое эмоциональное состояние, в связи с чем они начинают копировать эмоциональные реакции окружающих (эмоциональная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откликаемость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Они не могут своевременно переключаться с одной эмоциональной реакции на другую. Им свойственна эмоциональная ригидность.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•У них преобладают желания над возможностями, такие дети подвержены сиюминутному удовлетворению потребностей, не задумываясь над последствиями. При неудовлетворении желаний они становятся агрессивными, неуправляемыми.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Дети основной группы не осознают свои недуги, не стесняются их и не пытаются с ними бороться. Им безразлично мнение окружающих, самооценка их не выражена, т.к. эти дети не осознают себя как личность.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Они неустойчивы в интересах и редко доводят начатое до конца, ответственность за поступки у них – минимальная, а зачастую вообще отсутствует, они привыкли, что все решают за них, не осознают серьезности возложенных на них обязательств.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Отношение к родителям у них – неоднозначное, амбивалентное – они испытывают одновременно и положительные, и отрицательные эмоции к каждому родителю.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Они склонны к интроверсии.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  Эмоциональные нарушения у них носят затяжной характер и выражаются в виде стойких эмоциональных состояний.</a:t>
            </a:r>
          </a:p>
          <a:p>
            <a:pPr algn="ctr"/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19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881" y="649890"/>
            <a:ext cx="11372044" cy="6416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940425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еврозоподобные страхи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Неврозоподобные страхи, как правило носят характер приступов, сопровождаются двигательным возбуждением и вегетативными расстройствами. Во время приступов дети испытывают тягостные телесные ощущения – недостаток воздуха, «остановку сердца».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Неврозоподобные страхи обычно учащаются и усиливаются под влиянием соматических заболеваний, физического переутомления и других неблагоприятных воздействий, тогда как психотравмирующая ситуация не оказывает на их интенсивность существенного влияния.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940425" algn="l"/>
              </a:tabLs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Неврозоподобные 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проявляются непроизвольными стереотипными движениями, связанными с сокращением определенных групп мышц: мимических, респираторных, плечевого пояса (мигание, покашливание, передергивание плечами). Движения эти носят «механический» характер, однообразны, совершаются в одном и том же ритме вне связи с какими-либо защитными действиями.  Дети и подростки их не замечают и не тяготятся ими. Тики не носят характер насильственных и могут быть подавлены волевым усилием.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5940425" algn="l"/>
              </a:tabLst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энурез.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Выделяют две разновидности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-органического происхождения: дизонтогенетический (врожденное недержание мочи, первичный энурез) и системный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энурез (вторичный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нарушение может быть вызвано мозговой инфекций, травмой, интоксикацией или другим неблагоприятным воздействием на церебральные структуры.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энурез характеризуется монотонностью, тенденцией к регулярности и значительной частоте, слабой реакцией личности на дефект и наличием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психоорганической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симптоматики. Течение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длительное, часто многолетнее. Обострения обычно связаны с соматическими заболеваниями, физическим переутомлением, нарушением водного режима. Тем не менее, прогноз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неврозоподобного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большинстве случаев благоприятный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940425" algn="l"/>
              </a:tabLst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940425" algn="l"/>
              </a:tabLs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5003" y="1057887"/>
            <a:ext cx="113978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Синдромом навязчивых движений называют расстройство нервной систему у детей, которое проявляется сериями немотивированных повторяющихся движений. Продолжительность навязчивых движений может сохраняться длительное время, причем на смену одним навязчивым движениям могут приходить другие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и навязчивые тики, и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навязчивые движения у детей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всегда сопровождаются переживаниями, высоким эмоциональным напряжением и отрицательно сказываются на психике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психоэмоциональных факторов, сильно влияющих на развитие навязчивых движений у детей, можно отметить неблагополучную обстановку в семье (частые скандалы, ссоры), различные взгляды родителей на воспитание ребенка, чрезмерное внимание к его питанию, многочисленные строгие запреты, диктаторский или попустительский стили воспитания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96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7127" y="390735"/>
            <a:ext cx="1083113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Перемены в жизненном укладе и распорядке, также может стать причиной детских неврозов - спровоцировать навязчивые тики и навязчивые движения у детей. К примеру, поступление в детский сад или школу может вызвать стресс и развитие невроза у детей, особенно у чрезмерно балованных, а также у детей со слабым типом нервной системы.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Симптомами навязчивых движений являются: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сосание пальцев;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обгрызание ногтей;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частое шмыганье носом;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скрежет зубами;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качание головой;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частые взмахи руками;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раскачивание ногой;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щипание кожи на руке;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частое моргание;</a:t>
            </a:r>
          </a:p>
          <a:p>
            <a:pPr lvl="0"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частый поворот шеи.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67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1971" y="378063"/>
            <a:ext cx="1112734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Психопатоподобный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синдром</a:t>
            </a:r>
          </a:p>
          <a:p>
            <a:pPr algn="ctr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Основу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психопатоподобных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состояний составляет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психоорганический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синдром с нарушением эмоционально-волевых свойств личности. Клинически это выражается в недостаточности высших нравственных установок, отсутствии интеллектуальных интересов, нарушении инстинктов (расторможение и садистическое извращение сексуального влечения, недостаточность инстинкта самосохранения, повышенный аппетит), недостаточной целенаправленности и импульсивности поведения, а у детей младшего возраста в двигательной расторможенности и слабости активного внимания. </a:t>
            </a:r>
          </a:p>
          <a:p>
            <a:pPr algn="ctr"/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 некоторые различия, связанные с доминированием тех или иных патологических черт личности, что позволяет в ряде случаев, выделить варианты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психопатоподобных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состояний.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Ковалев выделяет четыре основных синдрома: психической неустойчивости, повышенной аффективной возбудимости,  импульсивно-эпилептоидный и синдром </a:t>
            </a:r>
          </a:p>
        </p:txBody>
      </p:sp>
    </p:spTree>
    <p:extLst>
      <p:ext uri="{BB962C8B-B14F-4D97-AF65-F5344CB8AC3E}">
        <p14:creationId xmlns:p14="http://schemas.microsoft.com/office/powerpoint/2010/main" val="125606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t="-9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8963" y="2009104"/>
            <a:ext cx="7018986" cy="273387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 педагога  </a:t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 </a:t>
            </a:r>
            <a:b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особыми    детьми 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8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047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2856" y="1527246"/>
            <a:ext cx="113462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овый, еще не устоявшийся термин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Появился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во всех странах мира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общество осознало потребность отразить в языке новое понимание прав детей с нарушениями в психофизическом и психическом развитии, новое отношение к ним. </a:t>
            </a:r>
          </a:p>
          <a:p>
            <a:pPr algn="ctr"/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Данный термин призван вытеснить из широкого употребления термины "аномальные дети", "дети с нарушениями в развитии", "дети с отклонениями в развитии" Подтверждая отказ общества от деления людей на полноценное большинство и неполноценное меньшинство, новый термин закрепляет смещение акцентов в характеристике этих детей с недостатков, нарушений, отклонений от нормы на фиксацию их потребностей в особых условиях и средствах образования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3544" y="201683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дети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особыми образовательными потребностями 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72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734871" y="121666"/>
            <a:ext cx="4893972" cy="656823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 дети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8656418">
            <a:off x="2301211" y="499349"/>
            <a:ext cx="1274867" cy="520846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5400000">
            <a:off x="4247403" y="843567"/>
            <a:ext cx="625737" cy="796268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7176512" y="790939"/>
            <a:ext cx="625736" cy="901521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9731" y="1532108"/>
            <a:ext cx="2468020" cy="484623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Интеллектуальные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арушения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 психического  развития (ЗПР)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Умственная  отсталость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  речевого развития(ЗРР)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запущенность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2593168">
            <a:off x="8610157" y="570142"/>
            <a:ext cx="1378040" cy="567037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0077" y="1554568"/>
            <a:ext cx="2300624" cy="484623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Эмоционально-волевые нарушения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Агрессивность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Тревожность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Застенчивость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Страхи и фобии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дефицита  внимания  и гипреактивности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Аутичные проявления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48074" y="1547651"/>
            <a:ext cx="2678808" cy="4815145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Неврологические или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нервно-психические нарушения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(РЦОН)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Астеноневротический синдром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Церебрастенический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синдром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Эпи-синдром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Неврозободобный синдром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тики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заикания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энурез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Синдром навязчивых движений</a:t>
            </a:r>
          </a:p>
          <a:p>
            <a:pPr algn="ctr"/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299177" y="1616036"/>
            <a:ext cx="2587218" cy="484623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нарушения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</a:rPr>
              <a:t>Дети с нарушениями слуха (глухие, слабослышащие, позднооглохшие)</a:t>
            </a:r>
            <a:endParaRPr lang="ru-RU" dirty="0" smtClean="0"/>
          </a:p>
          <a:p>
            <a:pPr algn="ctr"/>
            <a:r>
              <a:rPr lang="ru-RU" dirty="0" smtClean="0">
                <a:latin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</a:rPr>
              <a:t>Д</a:t>
            </a:r>
            <a:r>
              <a:rPr lang="ru-RU" dirty="0" smtClean="0">
                <a:latin typeface="Times New Roman" panose="02020603050405020304" pitchFamily="18" charset="0"/>
              </a:rPr>
              <a:t>ети с нарушениями зрения (слепые, слабовидящие)</a:t>
            </a:r>
            <a:endParaRPr lang="ru-RU" dirty="0" smtClean="0"/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множественными нарушениями (сочетание 2-х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3-х нарушений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9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44969" y="285362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Интеллектуальные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297" y="1176967"/>
            <a:ext cx="1180134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Задержка  психического  развития  - это  нарушение нормального темпа психического развития, когда отдельные психические функции (</a:t>
            </a:r>
            <a:r>
              <a:rPr lang="ru-RU" sz="2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Память"/>
              </a:rPr>
              <a:t>память</a:t>
            </a:r>
            <a:r>
              <a:rPr lang="ru-RU" sz="2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Внимание"/>
              </a:rPr>
              <a:t>внимание</a:t>
            </a:r>
            <a:r>
              <a:rPr lang="ru-RU" sz="2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Мышление (психология)"/>
              </a:rPr>
              <a:t>мышление</a:t>
            </a:r>
            <a:r>
              <a:rPr lang="ru-RU" sz="2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Эмоции"/>
              </a:rPr>
              <a:t>эмоционально-волевая сфера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отстают в своём развитии от принятых психологических норм для данного возраста.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ЗПР выделяют следующие: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Биологические: </a:t>
            </a:r>
          </a:p>
          <a:p>
            <a:pPr lvl="1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патология беременности (тяжелые токсикозы, инфекции, интоксикации и травмы), внутриутробная гипоксия плода;</a:t>
            </a:r>
          </a:p>
          <a:p>
            <a:pPr lvl="1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недоношенность;</a:t>
            </a:r>
          </a:p>
          <a:p>
            <a:pPr lvl="1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асфиксия и травмы при родах;</a:t>
            </a:r>
          </a:p>
          <a:p>
            <a:pPr lvl="1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инфекционного, токсического и травматического характера на ранних этапах развития ребёнка;</a:t>
            </a:r>
          </a:p>
          <a:p>
            <a:pPr lvl="1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генетическая обусловленность.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Социальные: </a:t>
            </a:r>
          </a:p>
          <a:p>
            <a:pPr lvl="1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ограничение жизнедеятельности ребёнка;</a:t>
            </a:r>
          </a:p>
          <a:p>
            <a:pPr lvl="1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неблагоприятные условия воспитания, частые психотравмирующие ситуации в жизни ребёнка.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1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98" y="465459"/>
            <a:ext cx="1083542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У́мственная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отста́лость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 — врожденная или приобретенная в раннем возрасте задержка, либо неполное развитие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Психика"/>
              </a:rPr>
              <a:t>психики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проявляющаяся нарушением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Интеллект"/>
              </a:rPr>
              <a:t>интеллекта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вызванная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Патология"/>
              </a:rPr>
              <a:t>патологией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Головной мозг"/>
              </a:rPr>
              <a:t>головного мозга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ведущая 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Социальная дезадаптация"/>
              </a:rPr>
              <a:t>социальной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Социальная дезадаптация"/>
              </a:rPr>
              <a:t>дезадаптации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Отличия  умственной  отсталости  от</a:t>
            </a:r>
          </a:p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задержки психического  развития  у детей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УО психическое и интеллектуальное недоразвитие имеет необратимый характер, при ЗПР всё исправимо при надлежащем подходе;</a:t>
            </a:r>
          </a:p>
          <a:p>
            <a:pPr lvl="0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ЗПР отличаются от умственно отсталых способностью использовать помощь, которая им оказывается, самостоятельно переносить её на новые задания;</a:t>
            </a:r>
          </a:p>
          <a:p>
            <a:pPr lvl="0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ЗПР пытается понять прочитанное, тогда как при УО такое желание отсутствует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24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851" y="529953"/>
            <a:ext cx="11629622" cy="5142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Задержка речевого развития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более позднее в сравнении с возрастной нормой овладение устной речью детьми младше 3-х лет. Задержка речевого развития характеризуется качественным и количественным недоразвитием словарного запаса,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несформированностью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экспрессивной речи, отсутствием у ребенка фразовой речи к 2 годам и связной речи к 3 годам.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 запущенность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это устойчивое отклонения от нормы в нравственном сознании и поведении детей и подростков, обусловленные отрицательным влиянием среды и ошибками в воспитании. Педагогически запущенный ребёнок является здоровым физически и психически, но не обладает необходимыми знаниями и умениями. 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1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2091" y="24421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 - волевые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нарушения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«Группа риска»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4068" y="2337548"/>
            <a:ext cx="113720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Агрессивность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Тревожность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Застенчивость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Страхи и фобии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Синдром дефицита  внимания  и гипреактивности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Аутичные проявления</a:t>
            </a:r>
          </a:p>
        </p:txBody>
      </p:sp>
    </p:spTree>
    <p:extLst>
      <p:ext uri="{BB962C8B-B14F-4D97-AF65-F5344CB8AC3E}">
        <p14:creationId xmlns:p14="http://schemas.microsoft.com/office/powerpoint/2010/main" val="248043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60879" y="254913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Неврологические или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нервно-психические нарушения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(РЦОН)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1391" y="1270576"/>
            <a:ext cx="1141497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церебральная органическая недостаточность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наиболее часто встречающийся диагноз после консультации детского невролога. Данный термин используется для обозначения патологии, имевшей место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последствия частичной отслойки плаценты, выраженной недоношенности, асфиксии в родах и внутричерепной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травмы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органической патологии достоверно значимой оказывается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нежеланность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появления ребенка. О беременности узнают случайно, не следят за ней и нередко пытаются прервать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ее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-органические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растройства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 группу разнообразных нервно-психических нарушений 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являются следствием закончившегося органического церебрального заболевания. Органический дефект может возникнуть как при внутриутробном, перинатальном, так и раннем постнатальном повреждении мозга.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-органических расстройств основная роль отводится факторам, неблагоприятного воздействия на плод в период беременности (интоксикации, инфекции, гипоксии), родовым травмам черепа, асфиксии новорожденного, иммунологической несовместимости матери и плода, а также постнатальным мозговым инфекциям, травмам и интоксикациям.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05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6608" y="1171188"/>
            <a:ext cx="11560744" cy="1200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Астено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невротический синдром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возникать в течение жизни ребенка или быть врожденным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-невротическим синдромом очень слабые, быстро утомляются, но при этом они очень неусидчивы, вспыльчивы и капризны. Могут быть проявления агрессии по отношению к окружающим. Детям тяжело ездить на транспорте, их укачивает, тошнит или рвет, у них кружится голова, могут быть обмороки. У детей раннего возраста может быть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энурез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-невротическим синдромом нарушено обучение, им сложно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воспринимать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  программу.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занятиях они раздражительны, могут впадать в депрессию, устраивать истерику на пустом месте, конфликтовать с другими детьми, не слушаться воспитателей или преподавателей. У них проявляется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в то же время дети рассеянны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может возникать при сильной усталости, больших физических и психических нагрузках, эмоциональном стрессе. Также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-невротический синдром может быть результатом родовой травмы.</a:t>
            </a:r>
          </a:p>
          <a:p>
            <a:pPr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38151" y="190518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Неврологические или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нервно-психические нарушения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(РЦОН)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2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1450</Words>
  <Application>Microsoft Office PowerPoint</Application>
  <PresentationFormat>Широкоэкранный</PresentationFormat>
  <Paragraphs>201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Monotype Corsiva</vt:lpstr>
      <vt:lpstr>Times New Roman</vt:lpstr>
      <vt:lpstr>Тема Office</vt:lpstr>
      <vt:lpstr>    Консультация педагога-психолога «Особые  дети.   Работа с особыми  детьми»</vt:lpstr>
      <vt:lpstr>Особые дети  или   дети с особыми образовательными потребностями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Работа  педагога     с      особыми    детьми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ska</dc:creator>
  <cp:lastModifiedBy>ska</cp:lastModifiedBy>
  <cp:revision>46</cp:revision>
  <dcterms:created xsi:type="dcterms:W3CDTF">2015-01-18T10:47:43Z</dcterms:created>
  <dcterms:modified xsi:type="dcterms:W3CDTF">2015-01-18T18:52:12Z</dcterms:modified>
</cp:coreProperties>
</file>