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381" r:id="rId2"/>
    <p:sldId id="257" r:id="rId3"/>
    <p:sldId id="256" r:id="rId4"/>
    <p:sldId id="362" r:id="rId5"/>
    <p:sldId id="291" r:id="rId6"/>
    <p:sldId id="292" r:id="rId7"/>
    <p:sldId id="293" r:id="rId8"/>
    <p:sldId id="260" r:id="rId9"/>
    <p:sldId id="294" r:id="rId10"/>
    <p:sldId id="264" r:id="rId11"/>
    <p:sldId id="265" r:id="rId12"/>
    <p:sldId id="295" r:id="rId13"/>
    <p:sldId id="266" r:id="rId14"/>
    <p:sldId id="297" r:id="rId15"/>
    <p:sldId id="296" r:id="rId16"/>
    <p:sldId id="299" r:id="rId17"/>
    <p:sldId id="300" r:id="rId18"/>
    <p:sldId id="298" r:id="rId19"/>
    <p:sldId id="272" r:id="rId20"/>
    <p:sldId id="280" r:id="rId21"/>
    <p:sldId id="281" r:id="rId22"/>
    <p:sldId id="282" r:id="rId23"/>
    <p:sldId id="283" r:id="rId24"/>
    <p:sldId id="279" r:id="rId25"/>
    <p:sldId id="357" r:id="rId26"/>
    <p:sldId id="356" r:id="rId27"/>
    <p:sldId id="355" r:id="rId28"/>
    <p:sldId id="358" r:id="rId29"/>
    <p:sldId id="359" r:id="rId30"/>
    <p:sldId id="268" r:id="rId31"/>
    <p:sldId id="269" r:id="rId32"/>
    <p:sldId id="270" r:id="rId33"/>
    <p:sldId id="360" r:id="rId34"/>
    <p:sldId id="361" r:id="rId35"/>
    <p:sldId id="271" r:id="rId36"/>
    <p:sldId id="305" r:id="rId37"/>
    <p:sldId id="304" r:id="rId38"/>
    <p:sldId id="306" r:id="rId39"/>
    <p:sldId id="311" r:id="rId40"/>
    <p:sldId id="307" r:id="rId41"/>
    <p:sldId id="308" r:id="rId42"/>
    <p:sldId id="309" r:id="rId43"/>
    <p:sldId id="310" r:id="rId44"/>
    <p:sldId id="363" r:id="rId45"/>
    <p:sldId id="364" r:id="rId46"/>
    <p:sldId id="365" r:id="rId47"/>
    <p:sldId id="366" r:id="rId48"/>
    <p:sldId id="303" r:id="rId49"/>
    <p:sldId id="273" r:id="rId50"/>
    <p:sldId id="301" r:id="rId51"/>
    <p:sldId id="274" r:id="rId52"/>
    <p:sldId id="275" r:id="rId53"/>
    <p:sldId id="276" r:id="rId54"/>
    <p:sldId id="277" r:id="rId55"/>
    <p:sldId id="284" r:id="rId56"/>
    <p:sldId id="285" r:id="rId57"/>
    <p:sldId id="286" r:id="rId58"/>
    <p:sldId id="287" r:id="rId59"/>
    <p:sldId id="288" r:id="rId60"/>
    <p:sldId id="289" r:id="rId61"/>
    <p:sldId id="312" r:id="rId62"/>
    <p:sldId id="313" r:id="rId63"/>
    <p:sldId id="316" r:id="rId64"/>
    <p:sldId id="315" r:id="rId65"/>
    <p:sldId id="314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290" r:id="rId75"/>
    <p:sldId id="327" r:id="rId76"/>
    <p:sldId id="325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1" r:id="rId90"/>
    <p:sldId id="344" r:id="rId91"/>
    <p:sldId id="345" r:id="rId92"/>
    <p:sldId id="342" r:id="rId93"/>
    <p:sldId id="346" r:id="rId94"/>
    <p:sldId id="347" r:id="rId95"/>
    <p:sldId id="348" r:id="rId96"/>
    <p:sldId id="349" r:id="rId97"/>
    <p:sldId id="352" r:id="rId98"/>
    <p:sldId id="350" r:id="rId99"/>
    <p:sldId id="351" r:id="rId100"/>
    <p:sldId id="353" r:id="rId101"/>
    <p:sldId id="354" r:id="rId102"/>
    <p:sldId id="368" r:id="rId103"/>
    <p:sldId id="371" r:id="rId104"/>
    <p:sldId id="374" r:id="rId105"/>
    <p:sldId id="376" r:id="rId106"/>
    <p:sldId id="378" r:id="rId107"/>
    <p:sldId id="377" r:id="rId108"/>
    <p:sldId id="379" r:id="rId109"/>
    <p:sldId id="380" r:id="rId1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AB33"/>
    <a:srgbClr val="C29A28"/>
    <a:srgbClr val="A782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395" autoAdjust="0"/>
    <p:restoredTop sz="94598" autoAdjust="0"/>
  </p:normalViewPr>
  <p:slideViewPr>
    <p:cSldViewPr>
      <p:cViewPr>
        <p:scale>
          <a:sx n="80" d="100"/>
          <a:sy n="80" d="100"/>
        </p:scale>
        <p:origin x="-46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89B8-FEEB-467A-BD18-DAE0260C6149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DB13-807B-40B2-BCD8-71251EDE31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ED84-96A3-4184-AFCF-1B9F0DDE4FEE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6741-DB45-4924-83CC-BB6A1B1BEB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DF90-1798-4B47-91C1-979C46E8A491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1B8E-673B-4233-A581-89A7D6B5D9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7945-7C25-4636-94D6-5FEE90C1723B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668C-034C-4A12-855C-8CB9E6CC88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77BF-200A-4419-8B49-A8792235869C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DAEA-2DAD-4476-830E-D8E99FD93F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A2DE-4689-4F78-A7FB-19228617ECE6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0866-52D3-4DCB-82ED-BDC8CB5BE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BBB88-541D-49D3-952C-9534A34914DB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4CC46-90D8-44AF-86BE-73B53B1A8C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B9DA-72A7-4839-8E92-71BA39D3DC28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B790-0BA6-4C6D-9CD9-AE9620A024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DB2B-3FFD-470E-B6D6-A9BDB89EBD16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26C4-66CA-49CB-B7E2-F86E4ABB9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1BC71-4A91-4A58-8F7B-A3BF2CFFC4C7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32A2-8B6B-496B-9509-866CF0C0EF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29CB-1265-4BB0-92F2-54187186E293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C757-772B-44B8-8CFF-FE034317C6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1224B02-4820-4631-A3C3-E38FDC631110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6F21668-B0BD-43C7-BD46-68EF7ECCF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  <a:effectLst/>
        </p:spPr>
        <p:txBody>
          <a:bodyPr>
            <a:normAutofit/>
          </a:bodyPr>
          <a:lstStyle/>
          <a:p>
            <a:pPr indent="273050" algn="l"/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Федеральный    закон    «Об   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n-lt"/>
              </a:rPr>
              <a:t>образованиии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    в Российской Федерации», статья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28. Компетенция, права,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      обязанности       и        ответственность   образовательной организации 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3. К    компетенции     образовательной     организации   в установленной сфере деятельности относятся: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7)  разработка       и   утверждение    по    согласованию   с учредителем    </a:t>
            </a:r>
            <a:r>
              <a:rPr lang="ru-RU" sz="2400" u="sng" dirty="0" smtClean="0">
                <a:solidFill>
                  <a:srgbClr val="002060"/>
                </a:solidFill>
                <a:effectLst/>
                <a:latin typeface="+mn-lt"/>
              </a:rPr>
              <a:t>программы    развития   образовательной организации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</a:br>
            <a:endParaRPr lang="ru-RU" sz="2800" dirty="0">
              <a:solidFill>
                <a:srgbClr val="00206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323850" y="0"/>
            <a:ext cx="8229600" cy="6858000"/>
          </a:xfrm>
        </p:spPr>
        <p:txBody>
          <a:bodyPr>
            <a:normAutofit fontScale="85000" lnSpcReduction="10000"/>
          </a:bodyPr>
          <a:lstStyle/>
          <a:p>
            <a:pPr marL="136525" indent="0" algn="ctr">
              <a:buFont typeface="Wingdings 2" pitchFamily="18" charset="2"/>
              <a:buNone/>
              <a:defRPr/>
            </a:pPr>
            <a:endParaRPr lang="ru-RU" sz="3200" b="1" u="sng" dirty="0" smtClean="0">
              <a:solidFill>
                <a:srgbClr val="002060"/>
              </a:solidFill>
            </a:endParaRPr>
          </a:p>
          <a:p>
            <a:pPr marL="136525" indent="0" algn="ctr">
              <a:buFont typeface="Wingdings 2" pitchFamily="18" charset="2"/>
              <a:buNone/>
              <a:defRPr/>
            </a:pPr>
            <a:r>
              <a:rPr lang="ru-RU" sz="3200" b="1" u="sng" dirty="0" smtClean="0">
                <a:solidFill>
                  <a:srgbClr val="002060"/>
                </a:solidFill>
              </a:rPr>
              <a:t>Программно-целевого управление  </a:t>
            </a:r>
            <a:r>
              <a:rPr lang="ru-RU" sz="3200" u="sng" dirty="0" smtClean="0">
                <a:solidFill>
                  <a:srgbClr val="002060"/>
                </a:solidFill>
              </a:rPr>
              <a:t>– </a:t>
            </a:r>
            <a:r>
              <a:rPr lang="ru-RU" sz="3200" b="1" u="sng" dirty="0" smtClean="0">
                <a:solidFill>
                  <a:srgbClr val="002060"/>
                </a:solidFill>
              </a:rPr>
              <a:t> реализация государственной политики</a:t>
            </a:r>
          </a:p>
          <a:p>
            <a:pPr marL="136525" indent="0" algn="ctr">
              <a:buFont typeface="Wingdings 2" pitchFamily="18" charset="2"/>
              <a:buNone/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«Проект», </a:t>
            </a:r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«программа» </a:t>
            </a:r>
            <a:r>
              <a:rPr lang="ru-RU" b="1" dirty="0" smtClean="0">
                <a:solidFill>
                  <a:srgbClr val="002060"/>
                </a:solidFill>
              </a:rPr>
              <a:t>и «план»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включают: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1) </a:t>
            </a:r>
            <a:r>
              <a:rPr lang="ru-RU" b="1" dirty="0" smtClean="0">
                <a:solidFill>
                  <a:srgbClr val="002060"/>
                </a:solidFill>
              </a:rPr>
              <a:t>цели и задачи</a:t>
            </a:r>
            <a:r>
              <a:rPr lang="ru-RU" dirty="0" smtClean="0">
                <a:solidFill>
                  <a:srgbClr val="002060"/>
                </a:solidFill>
              </a:rPr>
              <a:t>, выраженные в конкретных результатах (количественных и качественных) реализации мероприятий;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2) </a:t>
            </a:r>
            <a:r>
              <a:rPr lang="ru-RU" b="1" dirty="0" smtClean="0">
                <a:solidFill>
                  <a:srgbClr val="002060"/>
                </a:solidFill>
              </a:rPr>
              <a:t>мероприятия </a:t>
            </a:r>
            <a:r>
              <a:rPr lang="ru-RU" b="1" dirty="0">
                <a:solidFill>
                  <a:srgbClr val="002060"/>
                </a:solidFill>
              </a:rPr>
              <a:t>(действия) и их </a:t>
            </a:r>
            <a:r>
              <a:rPr lang="ru-RU" b="1" dirty="0" smtClean="0">
                <a:solidFill>
                  <a:srgbClr val="002060"/>
                </a:solidFill>
              </a:rPr>
              <a:t>исполнители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3) </a:t>
            </a:r>
            <a:r>
              <a:rPr lang="ru-RU" b="1" dirty="0" smtClean="0">
                <a:solidFill>
                  <a:srgbClr val="002060"/>
                </a:solidFill>
              </a:rPr>
              <a:t>ресурсы</a:t>
            </a:r>
            <a:r>
              <a:rPr lang="ru-RU" dirty="0" smtClean="0">
                <a:solidFill>
                  <a:srgbClr val="002060"/>
                </a:solidFill>
              </a:rPr>
              <a:t> – финансовые средства и другое имущество, трудовые ресурсы;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4) заданные </a:t>
            </a:r>
            <a:r>
              <a:rPr lang="ru-RU" b="1" dirty="0" smtClean="0">
                <a:solidFill>
                  <a:srgbClr val="002060"/>
                </a:solidFill>
              </a:rPr>
              <a:t>временные параметры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endParaRPr lang="ru-RU" sz="2400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sz="24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1125538"/>
          <a:ext cx="8497887" cy="5380101"/>
        </p:xfrm>
        <a:graphic>
          <a:graphicData uri="http://schemas.openxmlformats.org/drawingml/2006/table">
            <a:tbl>
              <a:tblPr/>
              <a:tblGrid>
                <a:gridCol w="3024187"/>
                <a:gridCol w="865188"/>
                <a:gridCol w="503237"/>
                <a:gridCol w="576263"/>
                <a:gridCol w="503237"/>
                <a:gridCol w="504825"/>
                <a:gridCol w="503238"/>
                <a:gridCol w="504825"/>
                <a:gridCol w="151288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среднего балла единого государственного экзамена (в расчете на 1 предмет) в 10 процентах школ с лучшими результатами единого государственного экзамена к среднему баллу единого государственного экзамена (в расчете на 1 предмет) в 10 процентах школ с худшими результатами единого государственного экзамена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1,82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1,74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1,66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1,62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1,58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улучшатся результаты выпускников школ, в первую очередь тех школ, выпускники которых показывают низкие результаты единого государственного экзамена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6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Удельный вес численности российских школьников, достигших базового уровня образовательных достижений в международных сопоставительных исследованиях качества образования (PIRLS, TIMSS, PISA), в общей численности российских школьников, принявших участие в указанных исследованиях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Соответствуют показателям  Государственной программы  Российской Федерации «Развитие образования» на  2013-2020 годы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учащиеся школ Российской Федерации будут достигать стабильно высоких результатов в международных сопоставительных исследованиях (PIRLS, TIMSS) (будут достигать уровня стран, входящих в первую пятерку)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82" name="Rectangle 2"/>
          <p:cNvSpPr>
            <a:spLocks noChangeArrowheads="1"/>
          </p:cNvSpPr>
          <p:nvPr/>
        </p:nvSpPr>
        <p:spPr bwMode="auto">
          <a:xfrm>
            <a:off x="0" y="32543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 u="sng">
                <a:latin typeface="Times New Roman" pitchFamily="18" charset="0"/>
                <a:cs typeface="Times New Roman" pitchFamily="18" charset="0"/>
              </a:rPr>
              <a:t>5. Показатели повышения эффективности и качества услуг в сфере общего образования, соотнесенные с этапами перехода к эффективному контракту</a:t>
            </a:r>
            <a:endParaRPr lang="ru-RU" sz="1800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260350"/>
          <a:ext cx="8713787" cy="6366510"/>
        </p:xfrm>
        <a:graphic>
          <a:graphicData uri="http://schemas.openxmlformats.org/drawingml/2006/table">
            <a:tbl>
              <a:tblPr/>
              <a:tblGrid>
                <a:gridCol w="3101975"/>
                <a:gridCol w="885825"/>
                <a:gridCol w="515937"/>
                <a:gridCol w="590550"/>
                <a:gridCol w="517525"/>
                <a:gridCol w="517525"/>
                <a:gridCol w="515938"/>
                <a:gridCol w="517525"/>
                <a:gridCol w="1550987"/>
              </a:tblGrid>
              <a:tr h="176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учителей в возрасте до 30 лет в общей численности учителей общеобразовательных организаций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-"-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учителей в возрасте до 30 лет будет составлять не менее 20 процентов общей численности учителей общеобразовательных организаций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6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средней заработной платы педагогических работников образовательных организаций общего образования к средней заработной плате в соответствующем регионе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педагогических работников образовательных организаций общего образования составит не менее 100 процентов средней заработной платы по экономике региона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субъектов Российской Федерации, в которых оценка деятельности общеобразовательных организаций, их руководителей и основных категорий работников осуществляется на основании показателей эффективности деятельности подведомственных государственных (муниципальных) организаций общего образования не менее чем в 80 процентах муниципальных образований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-"-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всех субъектах Российской Федерации будет внедрена система оценки деятельности общеобразовательных организаций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50825" y="-68263"/>
            <a:ext cx="8642350" cy="69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+mn-lt"/>
              </a:rPr>
              <a:t>КОНЦЕПЦИЯ РАЗВИТИЯ ДОПОЛНИТЕЛЬНОГО ОБРАЗОВАНИЯ ДЕТЕЙ</a:t>
            </a:r>
          </a:p>
          <a:p>
            <a:pPr algn="r"/>
            <a:r>
              <a:rPr lang="ru-RU" sz="1800" dirty="0">
                <a:latin typeface="+mn-lt"/>
              </a:rPr>
              <a:t>Утверждена распоряжением Правительства Российской Федерации</a:t>
            </a:r>
          </a:p>
          <a:p>
            <a:pPr algn="r"/>
            <a:r>
              <a:rPr lang="ru-RU" sz="1800" dirty="0">
                <a:latin typeface="+mn-lt"/>
              </a:rPr>
              <a:t>от 4 сентября 2014 г. </a:t>
            </a:r>
            <a:r>
              <a:rPr lang="ru-RU" sz="1800" dirty="0" smtClean="0">
                <a:latin typeface="+mn-lt"/>
              </a:rPr>
              <a:t>№ </a:t>
            </a:r>
            <a:r>
              <a:rPr lang="ru-RU" sz="1800" dirty="0">
                <a:latin typeface="+mn-lt"/>
              </a:rPr>
              <a:t>1726-р</a:t>
            </a:r>
          </a:p>
          <a:p>
            <a:pPr indent="273050" algn="just"/>
            <a:r>
              <a:rPr lang="ru-RU" sz="1600" b="1" u="sng" dirty="0" smtClean="0">
                <a:latin typeface="+mn-lt"/>
              </a:rPr>
              <a:t>Состояние </a:t>
            </a:r>
            <a:r>
              <a:rPr lang="ru-RU" sz="1600" b="1" u="sng" dirty="0">
                <a:latin typeface="+mn-lt"/>
              </a:rPr>
              <a:t>и проблемы дополнительного образования детей</a:t>
            </a:r>
          </a:p>
          <a:p>
            <a:pPr indent="273050" algn="just"/>
            <a:r>
              <a:rPr lang="ru-RU" sz="1600" b="1" dirty="0">
                <a:latin typeface="+mn-lt"/>
              </a:rPr>
              <a:t>В настоящее время возможность получения дополнительного образования обеспечивается государственными (муниципальными) организациями различной ведомственной принадлежности (образование, культура, спорт и другие), а также негосударственными (коммерческими и некоммерческими) организациями и индивидуальными предпринимателями.</a:t>
            </a:r>
          </a:p>
          <a:p>
            <a:pPr indent="273050" algn="just"/>
            <a:r>
              <a:rPr lang="ru-RU" sz="1600" b="1" dirty="0">
                <a:latin typeface="+mn-lt"/>
              </a:rPr>
              <a:t>На современном этапе содержание дополнительных образовательных программ ориентировано на:</a:t>
            </a:r>
          </a:p>
          <a:p>
            <a:pPr indent="273050" algn="just"/>
            <a:r>
              <a:rPr lang="ru-RU" sz="1600" b="1" dirty="0">
                <a:latin typeface="+mn-lt"/>
              </a:rPr>
              <a:t>создание необходимых условий для личностного развития учащихся, позитивной социализации и профессионального самоопределения;</a:t>
            </a:r>
          </a:p>
          <a:p>
            <a:pPr indent="273050" algn="just"/>
            <a:r>
              <a:rPr lang="ru-RU" sz="1600" b="1" dirty="0">
                <a:latin typeface="+mn-lt"/>
              </a:rPr>
              <a:t>удовлетворение индивидуальных потребностей учащихся в интеллектуальном, художественно-эстетическом, нравственном развитии, а также в занятиях физической культурой и спортом, научно-техническим творчеством;</a:t>
            </a:r>
          </a:p>
          <a:p>
            <a:pPr indent="273050" algn="just"/>
            <a:r>
              <a:rPr lang="ru-RU" sz="1600" b="1" dirty="0">
                <a:latin typeface="+mn-lt"/>
              </a:rPr>
              <a:t>формирование и развитие творческих способностей учащихся, выявление, развитие и поддержку талантливых учащихся;</a:t>
            </a:r>
          </a:p>
          <a:p>
            <a:pPr indent="273050" algn="just"/>
            <a:r>
              <a:rPr lang="ru-RU" sz="1600" b="1" dirty="0">
                <a:latin typeface="+mn-lt"/>
              </a:rPr>
              <a:t>обеспечение духовно-нравственного, гражданского, патриотического, трудового воспитания учащихся;</a:t>
            </a:r>
          </a:p>
          <a:p>
            <a:pPr indent="273050" algn="just"/>
            <a:r>
              <a:rPr lang="ru-RU" sz="1600" b="1" dirty="0">
                <a:latin typeface="+mn-lt"/>
              </a:rPr>
              <a:t>формирование культуры здорового и безопасного образа жизни, укрепление здоровья учащихся;</a:t>
            </a:r>
          </a:p>
          <a:p>
            <a:pPr indent="273050" algn="just"/>
            <a:r>
              <a:rPr lang="ru-RU" sz="1600" b="1" dirty="0">
                <a:latin typeface="+mn-lt"/>
              </a:rPr>
              <a:t>подготовку спортивного резерва и спортсменов высокого класса в соответствии с федеральными стандартами спортивной подготовки, в том числе из числа учащихся с ограниченными возможностями здоровья, детей-инвалидов.</a:t>
            </a:r>
          </a:p>
          <a:p>
            <a:pPr algn="ctr"/>
            <a:endParaRPr lang="ru-RU" sz="1600" b="1" dirty="0">
              <a:latin typeface="+mn-lt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250825" y="474346"/>
            <a:ext cx="864235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73050" algn="ctr"/>
            <a:r>
              <a:rPr lang="ru-RU" sz="1800" b="1" u="sng" dirty="0">
                <a:latin typeface="+mn-lt"/>
              </a:rPr>
              <a:t>Цели и задачи развития </a:t>
            </a:r>
            <a:r>
              <a:rPr lang="ru-RU" sz="1800" b="1" u="sng" dirty="0" smtClean="0">
                <a:latin typeface="+mn-lt"/>
              </a:rPr>
              <a:t>дополнительного образования детей</a:t>
            </a:r>
          </a:p>
          <a:p>
            <a:pPr indent="273050" algn="ctr"/>
            <a:endParaRPr lang="ru-RU" sz="1800" b="1" u="sng" dirty="0">
              <a:latin typeface="+mn-lt"/>
            </a:endParaRPr>
          </a:p>
          <a:p>
            <a:pPr indent="273050" algn="just"/>
            <a:r>
              <a:rPr lang="ru-RU" sz="1800" b="1" u="sng" dirty="0">
                <a:latin typeface="+mn-lt"/>
              </a:rPr>
              <a:t>Целями Концепции являются</a:t>
            </a:r>
            <a:r>
              <a:rPr lang="ru-RU" sz="1800" b="1" dirty="0">
                <a:latin typeface="+mn-lt"/>
              </a:rPr>
              <a:t>:</a:t>
            </a:r>
          </a:p>
          <a:p>
            <a:pPr indent="273050" algn="just"/>
            <a:r>
              <a:rPr lang="ru-RU" sz="1800" b="1" dirty="0">
                <a:latin typeface="+mn-lt"/>
              </a:rPr>
              <a:t>обеспечение прав ребенка на развитие, личностное самоопределение и самореализацию;</a:t>
            </a:r>
          </a:p>
          <a:p>
            <a:pPr indent="273050" algn="just"/>
            <a:r>
              <a:rPr lang="ru-RU" sz="1800" b="1" dirty="0">
                <a:latin typeface="+mn-lt"/>
              </a:rPr>
              <a:t>расширение возможностей для удовлетворения разнообразных интересов детей и их семей в сфере образования;</a:t>
            </a:r>
          </a:p>
          <a:p>
            <a:pPr indent="273050" algn="just"/>
            <a:r>
              <a:rPr lang="ru-RU" sz="1800" b="1" dirty="0">
                <a:latin typeface="+mn-lt"/>
              </a:rPr>
              <a:t>развитие инновационного потенциала общества</a:t>
            </a:r>
            <a:r>
              <a:rPr lang="ru-RU" sz="1800" b="1" dirty="0" smtClean="0">
                <a:latin typeface="+mn-lt"/>
              </a:rPr>
              <a:t>.</a:t>
            </a:r>
          </a:p>
          <a:p>
            <a:pPr indent="273050" algn="just"/>
            <a:endParaRPr lang="ru-RU" sz="1800" b="1" dirty="0">
              <a:latin typeface="+mn-lt"/>
            </a:endParaRPr>
          </a:p>
          <a:p>
            <a:pPr indent="273050" algn="just"/>
            <a:r>
              <a:rPr lang="ru-RU" sz="1800" b="1" u="sng" dirty="0">
                <a:latin typeface="+mn-lt"/>
              </a:rPr>
              <a:t>Для достижения целей Концепции необходимо решить следующие задачи</a:t>
            </a:r>
            <a:r>
              <a:rPr lang="ru-RU" sz="1800" b="1" dirty="0">
                <a:latin typeface="+mn-lt"/>
              </a:rPr>
              <a:t>:</a:t>
            </a:r>
          </a:p>
          <a:p>
            <a:pPr indent="273050" algn="just"/>
            <a:r>
              <a:rPr lang="ru-RU" sz="1800" b="1" dirty="0">
                <a:latin typeface="+mn-lt"/>
              </a:rPr>
              <a:t>развитие дополнительного персонального образования как ресурса мотивации личности к познанию, творчеству, труду, искусству и спорту;</a:t>
            </a:r>
          </a:p>
          <a:p>
            <a:pPr indent="273050" algn="just"/>
            <a:r>
              <a:rPr lang="ru-RU" sz="1800" b="1" dirty="0">
                <a:latin typeface="+mn-lt"/>
              </a:rPr>
              <a:t>проектирование мотивирующих образовательных сред как необходимого условия "социальной ситуации развития" подрастающих поколений;</a:t>
            </a:r>
          </a:p>
          <a:p>
            <a:pPr indent="273050" algn="just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интеграция дополнительного и общего образования, направленная на расширение вариативности и индивидуализации системы образования в целом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;</a:t>
            </a:r>
          </a:p>
          <a:p>
            <a:pPr indent="273050" algn="just"/>
            <a:r>
              <a:rPr lang="ru-RU" sz="1800" b="1" dirty="0">
                <a:latin typeface="+mn-lt"/>
              </a:rPr>
              <a:t>разработка инструментов оценки достижений детей и подростков, способствующих росту их самооценки и познавательных интересов в общем и дополнительном образовании, диагностика мотивации достижений личности;</a:t>
            </a:r>
          </a:p>
          <a:p>
            <a:pPr indent="273050" algn="just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повышение вариативности, качества и доступности дополнительного образования для каждого;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50825" y="1074510"/>
            <a:ext cx="86423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обновление содержания дополнительного образования детей в соответствии с интересами детей, потребностями семьи и общества;</a:t>
            </a:r>
          </a:p>
          <a:p>
            <a:pPr algn="just"/>
            <a:r>
              <a:rPr lang="ru-RU" b="1" dirty="0">
                <a:latin typeface="+mn-lt"/>
              </a:rPr>
              <a:t>обеспечение условий для доступа каждого к глобальным знаниям и технологиям;</a:t>
            </a:r>
          </a:p>
          <a:p>
            <a:pPr algn="just"/>
            <a:r>
              <a:rPr lang="ru-RU" b="1" dirty="0">
                <a:latin typeface="+mn-lt"/>
              </a:rPr>
              <a:t>развитие инфраструктуры дополнительного образования детей за счет государственной поддержки и обеспечения инвестиционной привлекательности;</a:t>
            </a:r>
          </a:p>
          <a:p>
            <a:pPr algn="just"/>
            <a:r>
              <a:rPr lang="ru-RU" b="1" dirty="0">
                <a:latin typeface="+mn-lt"/>
              </a:rPr>
              <a:t>создание механизма финансовой поддержки права детей на участие в дополнительных общеобразовательных программах независимо от места проживания, состояния здоровья, социально-экономического положения семьи;</a:t>
            </a:r>
          </a:p>
          <a:p>
            <a:pPr algn="just"/>
            <a:r>
              <a:rPr lang="ru-RU" b="1" dirty="0">
                <a:latin typeface="+mn-lt"/>
              </a:rPr>
              <a:t>формирование эффективной межведомственной системы управления развитием дополнительного образования детей;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создание условий для участия семьи и общественности в управлении развитием системы дополнительного образования детей.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250825" y="212737"/>
            <a:ext cx="864235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1600" b="1" dirty="0"/>
          </a:p>
          <a:p>
            <a:pPr indent="273050" algn="ctr"/>
            <a:r>
              <a:rPr lang="ru-RU" sz="1800" b="1" u="sng" dirty="0" smtClean="0">
                <a:latin typeface="+mn-lt"/>
              </a:rPr>
              <a:t>Ос</a:t>
            </a:r>
            <a:r>
              <a:rPr lang="ru-RU" sz="1800" b="1" u="sng" dirty="0" smtClean="0">
                <a:latin typeface="+mn-lt"/>
              </a:rPr>
              <a:t>новные </a:t>
            </a:r>
            <a:r>
              <a:rPr lang="ru-RU" sz="1800" b="1" u="sng" dirty="0">
                <a:latin typeface="+mn-lt"/>
              </a:rPr>
              <a:t>направления реализации </a:t>
            </a:r>
            <a:r>
              <a:rPr lang="ru-RU" sz="1800" b="1" u="sng" dirty="0" smtClean="0">
                <a:latin typeface="+mn-lt"/>
              </a:rPr>
              <a:t>Концепции</a:t>
            </a:r>
          </a:p>
          <a:p>
            <a:pPr indent="273050" algn="ctr"/>
            <a:endParaRPr lang="ru-RU" sz="1800" b="1" dirty="0">
              <a:latin typeface="+mn-lt"/>
            </a:endParaRPr>
          </a:p>
          <a:p>
            <a:pPr indent="273050" algn="just"/>
            <a:r>
              <a:rPr lang="ru-RU" sz="1800" b="1" u="sng" dirty="0" smtClean="0">
                <a:latin typeface="+mn-lt"/>
              </a:rPr>
              <a:t>О</a:t>
            </a:r>
            <a:r>
              <a:rPr lang="ru-RU" sz="1800" b="1" u="sng" dirty="0" smtClean="0">
                <a:latin typeface="+mn-lt"/>
              </a:rPr>
              <a:t>беспечение </a:t>
            </a:r>
            <a:r>
              <a:rPr lang="ru-RU" sz="1800" b="1" u="sng" dirty="0">
                <a:latin typeface="+mn-lt"/>
              </a:rPr>
              <a:t>доступности дополнительных общеобразовательных программ предполагает</a:t>
            </a:r>
            <a:r>
              <a:rPr lang="ru-RU" sz="1800" b="1" dirty="0" smtClean="0">
                <a:latin typeface="+mn-lt"/>
              </a:rPr>
              <a:t>: </a:t>
            </a:r>
          </a:p>
          <a:p>
            <a:pPr indent="273050" algn="just"/>
            <a:r>
              <a:rPr lang="ru-RU" sz="1800" b="1" dirty="0" smtClean="0">
                <a:latin typeface="+mn-lt"/>
              </a:rPr>
              <a:t>создание </a:t>
            </a:r>
            <a:r>
              <a:rPr lang="ru-RU" sz="1800" b="1" dirty="0">
                <a:latin typeface="+mn-lt"/>
              </a:rPr>
              <a:t>открытых сервисов информационного сопровождения (навигации) участников дополнительных общеобразовательных программ, обеспечивающих в том числе поддержку выбора программ, формирование индивидуальных образовательных траекторий;</a:t>
            </a:r>
          </a:p>
          <a:p>
            <a:pPr indent="273050" algn="just"/>
            <a:r>
              <a:rPr lang="ru-RU" sz="1800" b="1" dirty="0">
                <a:latin typeface="+mn-lt"/>
              </a:rPr>
              <a:t>включение в базовый (отраслевой) перечень государственных и муниципальных услуг и работ в сфере образования и науки услуг по реализации дополнительных </a:t>
            </a:r>
            <a:r>
              <a:rPr lang="ru-RU" sz="1800" b="1" dirty="0" err="1">
                <a:latin typeface="+mn-lt"/>
              </a:rPr>
              <a:t>предпрофессиональных</a:t>
            </a:r>
            <a:r>
              <a:rPr lang="ru-RU" sz="1800" b="1" dirty="0">
                <a:latin typeface="+mn-lt"/>
              </a:rPr>
              <a:t> и дополнительных </a:t>
            </a:r>
            <a:r>
              <a:rPr lang="ru-RU" sz="1800" b="1" dirty="0" err="1">
                <a:latin typeface="+mn-lt"/>
              </a:rPr>
              <a:t>общеразвивающих</a:t>
            </a:r>
            <a:r>
              <a:rPr lang="ru-RU" sz="1800" b="1" dirty="0">
                <a:latin typeface="+mn-lt"/>
              </a:rPr>
              <a:t> программ с учетом их разнообразия, обязательств по размещению информации об этих </a:t>
            </a:r>
            <a:r>
              <a:rPr lang="ru-RU" sz="1800" b="1" dirty="0" smtClean="0">
                <a:latin typeface="+mn-lt"/>
              </a:rPr>
              <a:t>программах.</a:t>
            </a:r>
            <a:endParaRPr lang="ru-RU" sz="1800" b="1" dirty="0">
              <a:latin typeface="+mn-lt"/>
            </a:endParaRPr>
          </a:p>
          <a:p>
            <a:pPr indent="273050" algn="just"/>
            <a:endParaRPr lang="ru-RU" sz="1800" b="1" dirty="0">
              <a:latin typeface="+mn-lt"/>
            </a:endParaRPr>
          </a:p>
          <a:p>
            <a:pPr indent="273050" algn="just"/>
            <a:r>
              <a:rPr lang="ru-RU" sz="1800" b="1" u="sng" dirty="0">
                <a:latin typeface="+mn-lt"/>
              </a:rPr>
              <a:t>Расширение спектра дополнительных общеобразовательных программ предполагает</a:t>
            </a:r>
            <a:r>
              <a:rPr lang="ru-RU" sz="1800" b="1" dirty="0">
                <a:latin typeface="+mn-lt"/>
              </a:rPr>
              <a:t>:</a:t>
            </a:r>
          </a:p>
          <a:p>
            <a:pPr indent="273050" algn="just"/>
            <a:r>
              <a:rPr lang="ru-RU" sz="1800" b="1" dirty="0">
                <a:latin typeface="+mn-lt"/>
              </a:rPr>
              <a:t>ресурсную и нормативную поддержку обновления содержания дополнительных общеобразовательных программ, их методического сопровождения и повышения квалификации педагогов;</a:t>
            </a:r>
          </a:p>
          <a:p>
            <a:pPr indent="273050" algn="just"/>
            <a:r>
              <a:rPr lang="ru-RU" sz="1800" b="1" dirty="0">
                <a:latin typeface="+mn-lt"/>
              </a:rPr>
              <a:t> увеличение предложения, нормативную регламентацию, методическую и кадровую поддержку программ дополнительного образования, реализуемых в каникулярный </a:t>
            </a:r>
            <a:r>
              <a:rPr lang="ru-RU" sz="1800" b="1" dirty="0" smtClean="0">
                <a:latin typeface="+mn-lt"/>
              </a:rPr>
              <a:t>период.</a:t>
            </a:r>
            <a:endParaRPr lang="ru-RU" sz="1800" b="1" dirty="0">
              <a:latin typeface="+mn-l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50825" y="74236"/>
            <a:ext cx="864235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1600" b="1" dirty="0"/>
          </a:p>
          <a:p>
            <a:pPr indent="273050" algn="just"/>
            <a:r>
              <a:rPr lang="ru-RU" sz="1800" b="1" u="sng" dirty="0" smtClean="0">
                <a:latin typeface="+mn-lt"/>
              </a:rPr>
              <a:t>Развитие </a:t>
            </a:r>
            <a:r>
              <a:rPr lang="ru-RU" sz="1800" b="1" u="sng" dirty="0">
                <a:latin typeface="+mn-lt"/>
              </a:rPr>
              <a:t>кадрового потенциала системы дополнительного образования детей предполагает</a:t>
            </a:r>
            <a:r>
              <a:rPr lang="ru-RU" sz="1800" b="1" u="sng" dirty="0" smtClean="0">
                <a:latin typeface="+mn-lt"/>
              </a:rPr>
              <a:t>:</a:t>
            </a:r>
            <a:endParaRPr lang="ru-RU" sz="1800" b="1" u="sng" dirty="0">
              <a:latin typeface="+mn-lt"/>
            </a:endParaRPr>
          </a:p>
          <a:p>
            <a:pPr indent="273050" algn="just"/>
            <a:r>
              <a:rPr lang="ru-RU" sz="1800" b="1" dirty="0">
                <a:latin typeface="+mn-lt"/>
              </a:rPr>
              <a:t>апробацию и внедрение профессионального стандарта педагога дополнительного образования;</a:t>
            </a:r>
          </a:p>
          <a:p>
            <a:pPr indent="273050" algn="just"/>
            <a:r>
              <a:rPr lang="ru-RU" sz="1800" b="1" dirty="0">
                <a:latin typeface="+mn-lt"/>
              </a:rPr>
              <a:t>модернизацию требований к уровню подготовки педагогических работников сферы дополнительного образования в системах образования, культуры, спорта, аттестации педагогических кадров с опорой на профессиональный стандарт и модель карьерного роста;</a:t>
            </a:r>
          </a:p>
          <a:p>
            <a:pPr indent="273050" algn="just"/>
            <a:r>
              <a:rPr lang="ru-RU" sz="1800" b="1" dirty="0">
                <a:latin typeface="+mn-lt"/>
              </a:rPr>
              <a:t>разработку и внедрение механизмов эффективного контракта с педагогическими работниками и руководителями организаций дополнительного образования;</a:t>
            </a:r>
          </a:p>
          <a:p>
            <a:pPr indent="273050" algn="just"/>
            <a:r>
              <a:rPr lang="ru-RU" sz="1800" b="1" dirty="0">
                <a:latin typeface="+mn-lt"/>
              </a:rPr>
              <a:t>создание условий для привлечения в сферу дополнительного образования детей молодых специалистов, их профессионального и творческого развития;</a:t>
            </a:r>
          </a:p>
          <a:p>
            <a:pPr indent="273050" algn="just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расширение возможностей для работы в организациях дополнительного образования талантливых специалистов, в том числе в областях искусства, техники и спорта, не имеющих педагогического образования, в том числе через изменение квалификационных требований;</a:t>
            </a:r>
          </a:p>
          <a:p>
            <a:pPr indent="273050" algn="just"/>
            <a:r>
              <a:rPr lang="ru-RU" sz="1800" b="1" dirty="0">
                <a:latin typeface="+mn-lt"/>
              </a:rPr>
              <a:t>внедрение системы оценки достижений педагогов дополнительного образования как инструмента оценки качества профессиональной деятельности и средства самооценки личности педагога;</a:t>
            </a:r>
          </a:p>
          <a:p>
            <a:pPr indent="273050" algn="just"/>
            <a:r>
              <a:rPr lang="ru-RU" sz="1800" b="1" dirty="0">
                <a:latin typeface="+mn-lt"/>
              </a:rPr>
              <a:t>привлечение к деятельности в сфере дополнительного образования волонтеров и представителей науки, высшей школы, студенчества, родительской общественности;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50825" y="489734"/>
            <a:ext cx="864235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1600" b="1" dirty="0"/>
          </a:p>
          <a:p>
            <a:pPr indent="273050" algn="just"/>
            <a:r>
              <a:rPr lang="ru-RU" b="1" u="sng" dirty="0">
                <a:latin typeface="+mn-lt"/>
              </a:rPr>
              <a:t>Этапы реализации Концепции</a:t>
            </a:r>
          </a:p>
          <a:p>
            <a:pPr indent="273050" algn="just"/>
            <a:r>
              <a:rPr lang="ru-RU" sz="1800" b="1" dirty="0">
                <a:latin typeface="+mn-lt"/>
              </a:rPr>
              <a:t>Реализация Концепции будет осуществляться в 2 этапа: I этап - 2014 - 2017 годы и II этап - 2018 - 2020 годы.</a:t>
            </a:r>
          </a:p>
          <a:p>
            <a:pPr indent="273050" algn="just"/>
            <a:r>
              <a:rPr lang="ru-RU" sz="1800" b="1" dirty="0">
                <a:latin typeface="+mn-lt"/>
              </a:rPr>
              <a:t>На I этапе планируется разработка плана мероприятий по реализации Концепции, а также создание механизмов ее реализации (управления, финансирования, информационного, научно-методического обеспечения).</a:t>
            </a:r>
          </a:p>
          <a:p>
            <a:pPr indent="273050" algn="just"/>
            <a:r>
              <a:rPr lang="ru-RU" sz="1800" b="1" dirty="0">
                <a:latin typeface="+mn-lt"/>
              </a:rPr>
              <a:t>Будут внесены обеспечивающие реализацию Концепции изменения в государственную программу Российской Федерации "Развитие образования" на 2013 - 2020 годы, утвержденную постановлением Правительства Российской Федерации от 15 апреля 2014 г. N 295 "Об утверждении государственной программы Российской Федерации "Развитие образования" на 2013 - 2020 годы", включая уточнение объема необходимых для реализации Концепции бюджетных ассигнований.</a:t>
            </a:r>
          </a:p>
          <a:p>
            <a:pPr indent="273050" algn="just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субъектах Российской Федерации на основе Концепции будут разработаны региональные программы развития дополнительного образования детей, начнется их реализация.</a:t>
            </a:r>
          </a:p>
          <a:p>
            <a:pPr indent="273050" algn="just"/>
            <a:r>
              <a:rPr lang="ru-RU" sz="1800" b="1" dirty="0">
                <a:latin typeface="+mn-lt"/>
              </a:rPr>
              <a:t>На II этапе будет продолжено выполнение плана мероприятий по реализации Концепции, региональных программ развития дополнительного образования детей. </a:t>
            </a:r>
            <a:r>
              <a:rPr lang="ru-RU" sz="1800" b="1" dirty="0" smtClean="0">
                <a:latin typeface="+mn-lt"/>
              </a:rPr>
              <a:t>Особое </a:t>
            </a:r>
            <a:r>
              <a:rPr lang="ru-RU" sz="1800" b="1" dirty="0">
                <a:latin typeface="+mn-lt"/>
              </a:rPr>
              <a:t>внимание будет уделено модернизации инфраструктуры </a:t>
            </a:r>
            <a:r>
              <a:rPr lang="ru-RU" sz="1800" b="1" dirty="0" smtClean="0">
                <a:latin typeface="+mn-lt"/>
              </a:rPr>
              <a:t>дополнительного образования.</a:t>
            </a:r>
            <a:r>
              <a:rPr lang="ru-RU" sz="1800" dirty="0" smtClean="0">
                <a:latin typeface="+mn-lt"/>
              </a:rPr>
              <a:t> </a:t>
            </a:r>
            <a:endParaRPr lang="ru-RU" sz="1800" dirty="0">
              <a:latin typeface="+mn-lt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250825" y="74236"/>
            <a:ext cx="864235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1600" b="1" dirty="0"/>
          </a:p>
          <a:p>
            <a:pPr algn="ctr"/>
            <a:r>
              <a:rPr lang="ru-RU" sz="1800" b="1" u="sng" dirty="0">
                <a:latin typeface="+mn-lt"/>
              </a:rPr>
              <a:t>Ожидаемые результаты реализации Концепции</a:t>
            </a:r>
          </a:p>
          <a:p>
            <a:pPr indent="273050" algn="just"/>
            <a:r>
              <a:rPr lang="ru-RU" sz="1800" b="1" dirty="0">
                <a:latin typeface="+mn-lt"/>
              </a:rPr>
              <a:t>Реализация Концепции обеспечит к 2020 году следующие результаты:</a:t>
            </a:r>
          </a:p>
          <a:p>
            <a:pPr indent="273050" algn="just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дополнительными общеобразовательными программами охвачено не менее 75 процентов детей в возрасте от 5 до 18 лет;</a:t>
            </a:r>
          </a:p>
          <a:p>
            <a:pPr indent="273050" algn="just"/>
            <a:r>
              <a:rPr lang="ru-RU" sz="1800" b="1" dirty="0">
                <a:latin typeface="+mn-lt"/>
              </a:rPr>
              <a:t>сформирована мотивация и обеспечены возможности выбора детьми дополнительных общеобразовательных программ на основе собственных интересов и увлечений из широкого спектра предложений со стороны организаций, осуществляющих образовательную деятельность, индивидуальных предпринимателей;</a:t>
            </a:r>
          </a:p>
          <a:p>
            <a:pPr indent="273050" algn="just"/>
            <a:r>
              <a:rPr lang="ru-RU" sz="1800" b="1" dirty="0">
                <a:latin typeface="+mn-lt"/>
              </a:rPr>
              <a:t>созданы условия и сформированы компетенции для использования детьми и молодежью ресурсов неформального и </a:t>
            </a:r>
            <a:r>
              <a:rPr lang="ru-RU" sz="1800" b="1" dirty="0" err="1">
                <a:latin typeface="+mn-lt"/>
              </a:rPr>
              <a:t>информального</a:t>
            </a:r>
            <a:r>
              <a:rPr lang="ru-RU" sz="1800" b="1" dirty="0">
                <a:latin typeface="+mn-lt"/>
              </a:rPr>
              <a:t> образования в целях саморазвития, профессионального самоопределения и продуктивного досуга;</a:t>
            </a:r>
          </a:p>
          <a:p>
            <a:pPr indent="273050" algn="just"/>
            <a:r>
              <a:rPr lang="ru-RU" sz="1800" b="1" dirty="0">
                <a:latin typeface="+mn-lt"/>
              </a:rPr>
              <a:t>сформированы механизмы финансовой поддержки прав детей на участие в дополнительном образовании;</a:t>
            </a:r>
          </a:p>
          <a:p>
            <a:pPr indent="273050" algn="just"/>
            <a:r>
              <a:rPr lang="ru-RU" sz="1800" b="1" dirty="0">
                <a:latin typeface="+mn-lt"/>
              </a:rPr>
              <a:t>семьям с детьми предоставлен доступ к полной объективной информации о конкретных организациях и дополнительных общеобразовательных программах, обеспечена консультационная поддержка в выборе программ и планировании индивидуальных образовательных траекторий;</a:t>
            </a:r>
          </a:p>
          <a:p>
            <a:pPr indent="273050" algn="just"/>
            <a:r>
              <a:rPr lang="ru-RU" sz="1800" b="1" dirty="0">
                <a:latin typeface="+mn-lt"/>
              </a:rPr>
              <a:t>сформированы эффективные механизмы государственно-общественного межведомственного управления дополнительным образованием детей;</a:t>
            </a:r>
          </a:p>
          <a:p>
            <a:pPr indent="273050" algn="just"/>
            <a:r>
              <a:rPr lang="ru-RU" sz="1800" b="1" dirty="0">
                <a:latin typeface="+mn-lt"/>
              </a:rPr>
              <a:t>реализуются модели адресной работы с детьми с ограниченными возможностями здоровья, детьми, находящимися в трудной жизненной ситуации, одаренными детьми;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250825" y="489734"/>
            <a:ext cx="864235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1600" b="1" dirty="0"/>
          </a:p>
          <a:p>
            <a:pPr algn="just"/>
            <a:r>
              <a:rPr lang="ru-RU" b="1" dirty="0">
                <a:latin typeface="+mn-lt"/>
              </a:rPr>
              <a:t>обеспечено высокое качество и </a:t>
            </a:r>
            <a:r>
              <a:rPr lang="ru-RU" b="1" dirty="0" err="1">
                <a:latin typeface="+mn-lt"/>
              </a:rPr>
              <a:t>обновляемость</a:t>
            </a:r>
            <a:r>
              <a:rPr lang="ru-RU" b="1" dirty="0">
                <a:latin typeface="+mn-lt"/>
              </a:rPr>
              <a:t> дополнительных общеобразовательных программ за счет создания конкурентной среды, привлечения квалифицированных кадров, сочетания инструментов государственного контроля, независимой оценки качества и саморегулирования;</a:t>
            </a:r>
          </a:p>
          <a:p>
            <a:pPr algn="just"/>
            <a:r>
              <a:rPr lang="ru-RU" b="1" dirty="0">
                <a:latin typeface="+mn-lt"/>
              </a:rPr>
              <a:t>действуют эффективные механизмы стимулирования и поддержки непрерывного профессионального развития педагогических и управленческих кадров;</a:t>
            </a:r>
          </a:p>
          <a:p>
            <a:pPr algn="just"/>
            <a:r>
              <a:rPr lang="ru-RU" b="1" dirty="0">
                <a:latin typeface="+mn-lt"/>
              </a:rPr>
              <a:t>сфера дополнительного образования детей является привлекательной для инвестиций и предпринимательской инициативы;</a:t>
            </a:r>
          </a:p>
          <a:p>
            <a:pPr algn="just"/>
            <a:r>
              <a:rPr lang="ru-RU" b="1" dirty="0">
                <a:latin typeface="+mn-lt"/>
              </a:rPr>
              <a:t>созданы благоприятные условия для деятельности организаций негосударственного сектора, государственно-частного партнерства, инновационной активности, научно-производственной кооперации в сфере разработки развивающих предметно-пространственных сред и продукции для оснащения образовательных программ;</a:t>
            </a:r>
          </a:p>
          <a:p>
            <a:pPr algn="just"/>
            <a:r>
              <a:rPr lang="ru-RU" b="1" dirty="0">
                <a:latin typeface="+mn-lt"/>
              </a:rPr>
              <a:t>создана комплексная инфраструктура современного детства, удовлетворяющая общественным потребностям в воспитании, образовании, физическом развитии и оздоровлении детей.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493204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323850" y="422275"/>
            <a:ext cx="8229600" cy="61928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b="1" smtClean="0">
                <a:solidFill>
                  <a:srgbClr val="002060"/>
                </a:solidFill>
              </a:rPr>
              <a:t>          </a:t>
            </a:r>
            <a:endParaRPr lang="ru-RU" sz="300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549275"/>
            <a:ext cx="8569325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 algn="just" defTabSz="536575">
              <a:tabLst>
                <a:tab pos="27305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+mn-lt"/>
                <a:cs typeface="+mn-cs"/>
              </a:rPr>
              <a:t>5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сентября 2005 года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Президент Российской Федерации В.В. Путин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объявил о старте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четырёх приоритетных национальных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+mn-cs"/>
              </a:rPr>
              <a:t>проектов (</a:t>
            </a:r>
            <a:r>
              <a:rPr lang="ru-RU" sz="2400" b="1" dirty="0" smtClean="0">
                <a:latin typeface="+mn-lt"/>
              </a:rPr>
              <a:t>здравоохранение, образование, жильё, сельское </a:t>
            </a:r>
            <a:r>
              <a:rPr lang="ru-RU" sz="2400" b="1" dirty="0" smtClean="0">
                <a:latin typeface="+mn-lt"/>
              </a:rPr>
              <a:t>хозяйство)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 indent="273050" algn="just" defTabSz="536575">
              <a:tabLst>
                <a:tab pos="273050" algn="l"/>
              </a:tabLst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ctr">
              <a:tabLst>
                <a:tab pos="273050" algn="l"/>
              </a:tabLst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r>
              <a:rPr lang="ru-RU" sz="2800" b="1" u="sng" dirty="0">
                <a:solidFill>
                  <a:srgbClr val="002060"/>
                </a:solidFill>
                <a:latin typeface="+mn-lt"/>
                <a:cs typeface="+mn-cs"/>
              </a:rPr>
              <a:t>Проект как форма </a:t>
            </a:r>
            <a:r>
              <a:rPr lang="ru-RU" sz="2800" b="1" u="sng" dirty="0" smtClean="0">
                <a:solidFill>
                  <a:srgbClr val="002060"/>
                </a:solidFill>
                <a:latin typeface="+mn-lt"/>
                <a:cs typeface="+mn-cs"/>
              </a:rPr>
              <a:t>планирования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</a:p>
          <a:p>
            <a:pPr indent="273050" algn="just">
              <a:tabLst>
                <a:tab pos="273050" algn="l"/>
              </a:tabLst>
              <a:defRPr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Понятие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«проект»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объединяет разнообразные виды деятельности, характеризующиеся рядом признаков, наиболее общими из которых являются:</a:t>
            </a:r>
          </a:p>
          <a:p>
            <a:pPr indent="273050" algn="just">
              <a:tabLst>
                <a:tab pos="273050" algn="l"/>
              </a:tabLst>
              <a:defRPr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направленность   на  достижение  конкретных  целей, определенных результатов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273050" algn="just">
              <a:tabLst>
                <a:tab pos="273050" algn="l"/>
              </a:tabLst>
              <a:defRPr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координация     выполнения      многочисленных взаимосвязанных действий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273050" algn="just">
              <a:tabLst>
                <a:tab pos="273050" algn="l"/>
              </a:tabLst>
              <a:defRPr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ограниченная протяженность во времени, с определенным началом и завершением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 indent="273050" algn="just">
              <a:tabLst>
                <a:tab pos="536575" algn="l"/>
              </a:tabLst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493204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</a:p>
        </p:txBody>
      </p:sp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323850" y="422275"/>
            <a:ext cx="8229600" cy="61928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b="1" smtClean="0">
                <a:solidFill>
                  <a:srgbClr val="002060"/>
                </a:solidFill>
              </a:rPr>
              <a:t>          </a:t>
            </a:r>
            <a:endParaRPr lang="ru-RU" sz="300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88913"/>
            <a:ext cx="8569325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536575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defTabSz="536575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r>
              <a:rPr lang="ru-RU" sz="2800" b="1" u="sng" dirty="0">
                <a:solidFill>
                  <a:srgbClr val="002060"/>
                </a:solidFill>
                <a:latin typeface="+mn-lt"/>
                <a:cs typeface="+mn-cs"/>
              </a:rPr>
              <a:t>Приоритетный национальный проект «Образование»</a:t>
            </a: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algn="ctr" defTabSz="536575">
              <a:defRPr/>
            </a:pPr>
            <a:endParaRPr lang="ru-RU" sz="2400" b="1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 defTabSz="536575"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+mn-lt"/>
                <a:cs typeface="+mn-cs"/>
              </a:rPr>
              <a:t>Цель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: ускорение модернизации российского образования, результатом которой станет достижение современного качества образования, адекватного меняющимся запросам общества и социально-экономическим условиям. </a:t>
            </a:r>
          </a:p>
          <a:p>
            <a:pPr indent="273050" algn="just" defTabSz="536575">
              <a:defRPr/>
            </a:pPr>
            <a:endParaRPr lang="ru-RU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 defTabSz="536575"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+mn-lt"/>
                <a:cs typeface="+mn-cs"/>
              </a:rPr>
              <a:t>Основные </a:t>
            </a: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механизмы стимулирования системных изменений в образовании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:</a:t>
            </a:r>
          </a:p>
          <a:p>
            <a:pPr indent="273050" algn="just" defTabSz="536575"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выявление и приоритетная поддержка лидеров – «точек роста» нового качества образования;</a:t>
            </a:r>
          </a:p>
          <a:p>
            <a:pPr indent="273050" algn="just" defTabSz="536575"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внедрение в массовую практику элементов новых управленческих механизмов и подходов.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8313" y="-603250"/>
            <a:ext cx="8351837" cy="82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sz="2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ru-RU" sz="2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Направления, реализуемые в рамках приоритетного национального проекта «Образование»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Классное руководство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Лучшие учителя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Талантливая молодежь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Школьное питание</a:t>
            </a:r>
          </a:p>
          <a:p>
            <a:pPr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2800" u="sng" dirty="0">
                <a:solidFill>
                  <a:srgbClr val="002060"/>
                </a:solidFill>
                <a:latin typeface="+mn-lt"/>
                <a:cs typeface="+mn-cs"/>
              </a:rPr>
              <a:t>Направления, реализованные в рамках приоритетного национального проекта «Образование»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Инновационные школы</a:t>
            </a:r>
          </a:p>
          <a:p>
            <a:pPr>
              <a:defRPr/>
            </a:pPr>
            <a:r>
              <a:rPr lang="ru-RU" sz="2400" dirty="0" err="1">
                <a:solidFill>
                  <a:srgbClr val="002060"/>
                </a:solidFill>
                <a:latin typeface="+mn-lt"/>
                <a:cs typeface="+mn-cs"/>
              </a:rPr>
              <a:t>Интернетизация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 образования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Учебное оборудование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Сельский школьный автобус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Модернизация региональных систем образования</a:t>
            </a:r>
          </a:p>
          <a:p>
            <a:pPr>
              <a:defRPr/>
            </a:pPr>
            <a:endParaRPr lang="ru-RU" sz="2400" dirty="0">
              <a:latin typeface="+mn-lt"/>
              <a:cs typeface="+mn-cs"/>
            </a:endParaRPr>
          </a:p>
          <a:p>
            <a:pPr algn="just">
              <a:defRPr/>
            </a:pPr>
            <a:endParaRPr lang="ru-RU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395288" y="404813"/>
            <a:ext cx="83534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Классное руководство</a:t>
            </a: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 статуса классного руководителя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AutoNum type="arabicPeriod"/>
            </a:pP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Оказание государственной поддержки классным руководителям. Стимулирование и активизация воспитательной работы в школе. 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 специфики деятельности классного руководителя в сельской местности и специальных образовательных учреждениях.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4963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Лучшие учителя</a:t>
            </a:r>
          </a:p>
          <a:p>
            <a:pPr algn="ctr"/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  поддержка   лучших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учителей,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стимулирование преподавательской и воспитательной деятельности учителей, развитие их творческого и профессионального потенциала.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Начиная с 2010 года, в соответствии с Указом Президента Российской Федерации от 28 января 2010 г. № 117, ежегодно выплачивается денежное поощрение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1 000 лучших учителей в размере 200 тыс. рублей каждое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3. Всего с 2006 года из федерального бюджета на поощрение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 тыс. лучших учителей выделено 4,8 млрд. рублей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842486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Талантливая</a:t>
            </a:r>
            <a:r>
              <a:rPr lang="ru-RU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молодежь</a:t>
            </a:r>
          </a:p>
          <a:p>
            <a:pPr algn="ctr"/>
            <a:endParaRPr lang="ru-RU" sz="2800" b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73050" algn="just"/>
            <a:r>
              <a:rPr lang="ru-RU" sz="2400" dirty="0" smtClean="0">
                <a:latin typeface="Times New Roman" pitchFamily="18" charset="0"/>
              </a:rPr>
              <a:t>1. Ежегодное </a:t>
            </a:r>
            <a:r>
              <a:rPr lang="ru-RU" sz="2400" dirty="0">
                <a:latin typeface="Times New Roman" pitchFamily="18" charset="0"/>
              </a:rPr>
              <a:t>определение </a:t>
            </a:r>
            <a:r>
              <a:rPr lang="ru-RU" sz="2400" b="1" dirty="0">
                <a:latin typeface="Times New Roman" pitchFamily="18" charset="0"/>
              </a:rPr>
              <a:t>5350</a:t>
            </a:r>
            <a:r>
              <a:rPr lang="ru-RU" sz="2400" dirty="0">
                <a:latin typeface="Times New Roman" pitchFamily="18" charset="0"/>
              </a:rPr>
              <a:t> юных талантов во всех регионах России. </a:t>
            </a:r>
          </a:p>
          <a:p>
            <a:pPr indent="273050" algn="just">
              <a:buFontTx/>
              <a:buAutoNum type="arabicPeriod"/>
            </a:pPr>
            <a:endParaRPr lang="ru-RU" sz="2400" dirty="0">
              <a:latin typeface="Times New Roman" pitchFamily="18" charset="0"/>
            </a:endParaRPr>
          </a:p>
          <a:p>
            <a:pPr indent="273050"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1250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победители российских и призёры международных олимпиад - получают премии по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60 тыс. руб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indent="273050" algn="just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indent="273050"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4100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победители региональных и призёры российских олимпиад - получают премии по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 тыс. руб.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0"/>
            <a:ext cx="8424862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8288" algn="just" defTabSz="268288">
              <a:defRPr/>
            </a:pPr>
            <a:r>
              <a:rPr lang="ru-RU" dirty="0">
                <a:cs typeface="+mn-cs"/>
              </a:rPr>
              <a:t/>
            </a:r>
            <a:br>
              <a:rPr lang="ru-RU" dirty="0">
                <a:cs typeface="+mn-cs"/>
              </a:rPr>
            </a:br>
            <a:r>
              <a:rPr lang="ru-RU" dirty="0">
                <a:cs typeface="+mn-cs"/>
              </a:rPr>
              <a:t>	</a:t>
            </a:r>
            <a:r>
              <a:rPr lang="ru-RU" dirty="0">
                <a:latin typeface="+mn-lt"/>
                <a:cs typeface="+mn-cs"/>
              </a:rPr>
              <a:t>Часть лауреатов премии отбирается федеральным центром:</a:t>
            </a:r>
          </a:p>
          <a:p>
            <a:pPr indent="268288" algn="just" defTabSz="268288">
              <a:defRPr/>
            </a:pPr>
            <a:r>
              <a:rPr lang="ru-RU" dirty="0">
                <a:latin typeface="+mn-lt"/>
                <a:cs typeface="+mn-cs"/>
              </a:rPr>
              <a:t>призёры международных и победители всероссийских олимпиад среди школьников, студентов;</a:t>
            </a:r>
          </a:p>
          <a:p>
            <a:pPr indent="268288" algn="just" defTabSz="268288">
              <a:defRPr/>
            </a:pPr>
            <a:r>
              <a:rPr lang="ru-RU" dirty="0">
                <a:latin typeface="+mn-lt"/>
                <a:cs typeface="+mn-cs"/>
              </a:rPr>
              <a:t>победители и призёры общероссийских мероприятий с молодёжью, проводимых федеральными органами исполнительной власти и общероссийскими (международными) общественными объединениями </a:t>
            </a:r>
          </a:p>
          <a:p>
            <a:pPr indent="268288" algn="just" defTabSz="268288">
              <a:defRPr/>
            </a:pPr>
            <a:r>
              <a:rPr lang="ru-RU" dirty="0">
                <a:latin typeface="+mn-lt"/>
                <a:cs typeface="+mn-cs"/>
              </a:rPr>
              <a:t>(</a:t>
            </a:r>
            <a:r>
              <a:rPr lang="ru-RU" b="1" dirty="0">
                <a:latin typeface="+mn-lt"/>
                <a:cs typeface="+mn-cs"/>
              </a:rPr>
              <a:t>1250</a:t>
            </a:r>
            <a:r>
              <a:rPr lang="ru-RU" dirty="0">
                <a:latin typeface="+mn-lt"/>
                <a:cs typeface="+mn-cs"/>
              </a:rPr>
              <a:t> - премия в 60 тыс. рублей и </a:t>
            </a:r>
            <a:r>
              <a:rPr lang="ru-RU" b="1" dirty="0">
                <a:latin typeface="+mn-lt"/>
                <a:cs typeface="+mn-cs"/>
              </a:rPr>
              <a:t>2500</a:t>
            </a:r>
            <a:r>
              <a:rPr lang="ru-RU" dirty="0">
                <a:latin typeface="+mn-lt"/>
                <a:cs typeface="+mn-cs"/>
              </a:rPr>
              <a:t> - по 30 тыс. рублей). </a:t>
            </a:r>
          </a:p>
          <a:p>
            <a:pPr indent="268288" algn="just" defTabSz="268288"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	Вторая часть лауреатов премии талантливой молодёжи определяется </a:t>
            </a:r>
            <a:r>
              <a:rPr lang="ru-RU" b="1" dirty="0">
                <a:latin typeface="+mn-lt"/>
                <a:cs typeface="+mn-cs"/>
              </a:rPr>
              <a:t>субъектами Российской Федерации</a:t>
            </a:r>
            <a:r>
              <a:rPr lang="ru-RU" dirty="0">
                <a:latin typeface="+mn-lt"/>
                <a:cs typeface="+mn-cs"/>
              </a:rPr>
              <a:t>. Количество премий для каждого региона определяется пропорционально численности молодёжи в возрасте 14-25 лет. По результатам региональных олимпиад и иных конкурсных мероприятий определяются </a:t>
            </a:r>
            <a:r>
              <a:rPr lang="ru-RU" b="1" dirty="0">
                <a:latin typeface="+mn-lt"/>
                <a:cs typeface="+mn-cs"/>
              </a:rPr>
              <a:t>1600</a:t>
            </a:r>
            <a:r>
              <a:rPr lang="ru-RU" dirty="0">
                <a:latin typeface="+mn-lt"/>
                <a:cs typeface="+mn-cs"/>
              </a:rPr>
              <a:t> человек на присуждение премии. В соответствии с правилами присуждения премий талантливой молодёжи отбор кандидатов второй группы производится по пяти номинациям: </a:t>
            </a:r>
            <a:r>
              <a:rPr lang="ru-RU" b="1" dirty="0">
                <a:latin typeface="+mn-lt"/>
                <a:cs typeface="+mn-cs"/>
              </a:rPr>
              <a:t>социально-значимая и общественная деятельность; научно-техническое творчество и учебно-исследовательская деятельность; профессиональное мастерство; художественное творчество; любительский спорт.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333375"/>
            <a:ext cx="8351838" cy="6062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Школьное питание</a:t>
            </a:r>
          </a:p>
          <a:p>
            <a:pPr indent="268288" algn="just">
              <a:tabLst>
                <a:tab pos="268288" algn="l"/>
              </a:tabLs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68288" algn="just">
              <a:tabLst>
                <a:tab pos="268288" algn="l"/>
              </a:tabLst>
              <a:defRPr/>
            </a:pP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Задачи:</a:t>
            </a:r>
          </a:p>
          <a:p>
            <a:pPr indent="268288" algn="just">
              <a:tabLst>
                <a:tab pos="268288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обеспечение доступности и качества питания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 </a:t>
            </a:r>
          </a:p>
          <a:p>
            <a:pPr indent="268288" algn="just">
              <a:tabLst>
                <a:tab pos="268288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повышение эффективности системы организации питания детей в общеобразовательных учреждениях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за счёт внедрения современного технологического оборудования для приготовления и доставки пищевых продуктов; </a:t>
            </a:r>
          </a:p>
          <a:p>
            <a:pPr indent="268288" algn="just">
              <a:tabLst>
                <a:tab pos="268288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развитие сети школьно-базовых столовых и комбинатов школьного питания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indent="268288" algn="just">
              <a:tabLst>
                <a:tab pos="268288" algn="l"/>
              </a:tabLst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___________________________________________________</a:t>
            </a:r>
          </a:p>
          <a:p>
            <a:pPr indent="268288" algn="just">
              <a:tabLst>
                <a:tab pos="268288" algn="l"/>
              </a:tabLst>
              <a:defRPr/>
            </a:pPr>
            <a:endParaRPr lang="ru-RU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68288" algn="just">
              <a:tabLst>
                <a:tab pos="268288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В настоящее время экспериментальные проекты по совершенствованию организации школьного питания реализуются в 28 регионах, созданы условия для 100-процентного охвата обучающихся двухразовым горячим питанием в соответствии с требованиями санитарных правил и нормативов.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0825" y="168275"/>
            <a:ext cx="8569325" cy="72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sz="1800" dirty="0"/>
              <a:t>	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</a:rPr>
              <a:t>К О Н Ц Е П Ц И Я</a:t>
            </a:r>
            <a:endParaRPr lang="ru-RU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</a:rPr>
              <a:t>долгосрочного социально-экономического развития</a:t>
            </a:r>
            <a:endParaRPr lang="ru-RU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</a:rPr>
              <a:t>Российской Федерации на период до 2020 года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УТВЕРЖДЕНА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распоряжением Правительства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</a:rPr>
              <a:t>Российской Федерации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от 17 ноября 2008 г. № 1662-р</a:t>
            </a:r>
          </a:p>
          <a:p>
            <a:pPr algn="ctr"/>
            <a:r>
              <a:rPr lang="ru-RU" sz="1800" b="1" dirty="0"/>
              <a:t> </a:t>
            </a:r>
            <a:endParaRPr lang="ru-RU" sz="1800" dirty="0"/>
          </a:p>
          <a:p>
            <a:pPr algn="ctr"/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</a:rPr>
              <a:t>4. Развитие образования</a:t>
            </a:r>
          </a:p>
          <a:p>
            <a:pPr algn="ctr"/>
            <a:endParaRPr lang="ru-RU" sz="1800" b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73050"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</a:rPr>
              <a:t>Необходимым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условием для формирования инновационной экономики является </a:t>
            </a:r>
            <a:r>
              <a:rPr lang="ru-RU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модернизация системы образования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just"/>
            <a:endParaRPr lang="ru-RU" sz="1800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73050" algn="just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Развитие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системы общего образования предусматривает индивидуализацию, ориентацию на практические навыки и фундаментальные умения, расширение сферы дополнительного образования. </a:t>
            </a:r>
          </a:p>
          <a:p>
            <a:pPr indent="273050" algn="just"/>
            <a:r>
              <a:rPr lang="ru-RU" sz="1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Стратегическая </a:t>
            </a:r>
            <a:r>
              <a:rPr lang="ru-RU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цель государственной политики в области образования - повышение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гражданина.</a:t>
            </a: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/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ru-RU" sz="18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8913"/>
            <a:ext cx="3354387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88913"/>
            <a:ext cx="3630612" cy="5437187"/>
          </a:xfrm>
          <a:noFill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5734050"/>
            <a:ext cx="3522663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825" y="-15875"/>
            <a:ext cx="8569325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1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ctr"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	 </a:t>
            </a:r>
            <a:r>
              <a:rPr lang="ru-RU" b="1" u="sng" dirty="0">
                <a:solidFill>
                  <a:srgbClr val="002060"/>
                </a:solidFill>
                <a:latin typeface="+mn-lt"/>
                <a:cs typeface="+mn-cs"/>
              </a:rPr>
              <a:t>Реализация этой цели предполагает решение следующих</a:t>
            </a:r>
          </a:p>
          <a:p>
            <a:pPr indent="273050" algn="ctr">
              <a:defRPr/>
            </a:pPr>
            <a:r>
              <a:rPr lang="ru-RU" b="1" u="sng" dirty="0">
                <a:solidFill>
                  <a:srgbClr val="002060"/>
                </a:solidFill>
                <a:latin typeface="+mn-lt"/>
                <a:cs typeface="+mn-cs"/>
              </a:rPr>
              <a:t>приоритетных задач:</a:t>
            </a:r>
          </a:p>
          <a:p>
            <a:pPr indent="273050" algn="ctr">
              <a:defRPr/>
            </a:pP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 err="1">
                <a:solidFill>
                  <a:srgbClr val="C00000"/>
                </a:solidFill>
                <a:latin typeface="+mn-lt"/>
                <a:cs typeface="+mn-cs"/>
              </a:rPr>
              <a:t>беспечение</a:t>
            </a: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 инновационного характера базового образования; 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модернизация институтов системы образования как инструментов социального развития (создание системы образовательных услуг, обеспечивающих раннее развитие детей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независимо от места их проживания, состояния здоровья, социального положения</a:t>
            </a: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; создание образовательной среды, обеспечивающей доступность качественного образования и успешную социализацию для лиц с ограниченными возможностями здоровья; создание системы выявления и поддержки одаренных детей и талантливой молодежи;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создание инфраструктуры социальной мобильности обучающихся; развитие финансовых инструментов социальной мобильности, включая образовательные кредиты</a:t>
            </a: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);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создание современной системы непрерывного образования, подготовки и переподготовки профессиональных кадров;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формирование механизмов оценки качества и востребованности образовательных услуг с участием потребителей, участие в международных сопоставительных исследованиях.</a:t>
            </a:r>
            <a:endParaRPr lang="ru-RU" dirty="0">
              <a:solidFill>
                <a:srgbClr val="C0000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endParaRPr lang="ru-RU" sz="1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endParaRPr lang="ru-RU" sz="1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0825" y="368875"/>
            <a:ext cx="8569325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Установлены следующие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целевые ориентиры развития системы   образования:</a:t>
            </a:r>
          </a:p>
          <a:p>
            <a:pPr algn="just"/>
            <a:endParaRPr lang="ru-RU" sz="18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/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</a:rPr>
              <a:t>к 2012 году: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повышение доли (не менее чем на 70 процентов) учащихся образовательных учреждений, которые обучаются в соответствии с требованиями современных стандартов, включая условия организации образовательного процесса;</a:t>
            </a:r>
          </a:p>
          <a:p>
            <a:pPr>
              <a:buFont typeface="Wingdings" pitchFamily="2" charset="2"/>
              <a:buChar char="Ø"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создание в образовательных организациях органов самоуправления (попечительских, наблюдательных и управляющих советов);</a:t>
            </a:r>
          </a:p>
          <a:p>
            <a:pPr>
              <a:buFont typeface="Wingdings" pitchFamily="2" charset="2"/>
              <a:buChar char="Ø"/>
            </a:pP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введение систем оплаты труда педагогического и административно- управленческого персонала образовательных учреждений, учитывающих качество и результативность их деятельности;</a:t>
            </a:r>
          </a:p>
          <a:p>
            <a:pPr algn="just">
              <a:buFont typeface="Wingdings" pitchFamily="2" charset="2"/>
              <a:buChar char="Ø"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разработка стандартизированной программы повышения квалификации "Современный образовательный менеджмент" на базе современных квалификационных требований к руководителям образовательных учреждений и проведение сертификации всех руководителей образовательных учреждений;</a:t>
            </a:r>
          </a:p>
          <a:p>
            <a:pPr algn="just"/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ru-RU" sz="18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825" y="368300"/>
            <a:ext cx="85693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    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к 2020 году:</a:t>
            </a: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внедрение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новых организационно-правовых форм учреждений образования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, обеспечивающих сочетание академической автономии и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государственно-общественного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контроля за их деятельностью;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обеспечение возможности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каждому ребенку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 поступления в первый класс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освоить программы дошкольного образования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и полноценно общаться на языке обучения;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расширение возможностей обучения детей с ограниченными возможностями здоровья в неспециализированных образовательных учреждениях;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обеспечение условий, при которых показатели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качества образования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в российских образовательных учреждениях будут находиться в начале рейтинг-листа результатов международных сопоставительных исследований;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наличие не менее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10 - 12 современных студенческих городков и центров сопровождения одаренных детей и талантливой молодежи при ведущих научно-образовательных центрах;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получение бесплатных услуг дополнительного образования не менее чем 60 процентами детей в возрасте от 5 до 18 лет.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>
              <a:defRPr/>
            </a:pP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825" y="2184400"/>
            <a:ext cx="85693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      Реализация инновационного варианта развития экономики предполагает увеличение общих расходов на образование с 4,8 процента валового внутреннего продукта (в 2007 - 2008 годах) до 7 процентов в 2020 году, в том числе увеличение расходов бюджетной системы с 4,1 процента до 5,5 - 6 процентов валового внутреннего продукта.</a:t>
            </a:r>
          </a:p>
          <a:p>
            <a:pPr algn="ctr">
              <a:defRPr/>
            </a:pP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0825" y="436563"/>
            <a:ext cx="8569325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3050" algn="ctr"/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Национальная образовательная инициатива </a:t>
            </a:r>
            <a:endParaRPr lang="ru-RU" sz="2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indent="273050" algn="ctr"/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«НАША НОВАЯ ШКОЛА»</a:t>
            </a:r>
          </a:p>
          <a:p>
            <a:pPr indent="273050"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indent="273050" algn="just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04 февраля 2010 г. (Пр-271)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Президент Российской Федерации Д.А. Медведев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утвердил Национальную образовательную инициативу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«Наша новая школа».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73050" algn="ctr"/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Общее образование для всех и для каждого </a:t>
            </a:r>
          </a:p>
          <a:p>
            <a:pPr indent="273050" algn="just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Главным результатом школьного образования должно стать его соответствие целям опережающего развития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Изучать в школах необходимо не только достижения прошлого, но и те способы и технологии, которые пригодятся в будущем. Ребята должны быть вовлечены в исследовательские проекты, творческие занятия, спортивные мероприятия…</a:t>
            </a:r>
          </a:p>
          <a:p>
            <a:pPr indent="273050" algn="just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Младшие школьники осваивают умение учиться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именно у них первостепенным является формирование мотивации к дальнейшему обучению.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Подростки учатся общаться, </a:t>
            </a:r>
            <a:r>
              <a:rPr lang="ru-RU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самовыражаться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совершать поступки и осознавать их последствия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пробовать себя не только в учебной, но и в других видах деятельности.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Старшие школьники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выбирая профиль обучения, получив возможность освоить программы профессиональной подготовки,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находят себя в сфере будущей профессиональной деятельности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  <a:p>
            <a:pPr indent="273050"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Важной задачей является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усиление воспитательного потенциала школы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обеспечение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индивидуализированного психолого-педагогического сопровождения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каждого обучающегося. Профилактика безнадзорности, правонарушений, других асоциальных явлений должна рассматриваться как необходимая и естественная составляющая деятельности школы. </a:t>
            </a:r>
          </a:p>
          <a:p>
            <a:pPr indent="273050"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Особое внимание должно быть сосредоточено на создании условий для полноценного включения в образовательное пространство и успешной социализации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детей с ограниченными возможностями здоровья, детей с отклонениями в поведении, детей, оставшихся без попечения родителей, детей из семей беженцев и вынужденных переселенцев, детей, проживающих в малоимущих семьях…</a:t>
            </a:r>
          </a:p>
          <a:p>
            <a:pPr indent="273050" algn="ctr"/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0825" y="968246"/>
            <a:ext cx="85693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3050" algn="just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Новая школа требует и новых учителей</a:t>
            </a:r>
            <a:r>
              <a:rPr lang="ru-RU" sz="1600" dirty="0">
                <a:latin typeface="Times New Roman" pitchFamily="18" charset="0"/>
              </a:rPr>
              <a:t>. Понадобятся педагоги, как глубоко владеющие психолого-педагогическими знаниями и понимающие особенности развития школьников, так и являющиеся профессионалами в других областях деятельности, способные помочь ребятам найти себя в будущем, стать самостоятельными, творческими и уверенными в себе людьми. </a:t>
            </a:r>
            <a:r>
              <a:rPr lang="ru-RU" sz="1600" b="1" dirty="0">
                <a:latin typeface="Times New Roman" pitchFamily="18" charset="0"/>
              </a:rPr>
              <a:t>Чуткие, внимательные и восприимчивые к интересам школьников, открытые ко всему новому учителя – ключевая особенность современной школы</a:t>
            </a:r>
            <a:r>
              <a:rPr lang="ru-RU" sz="1600" dirty="0">
                <a:latin typeface="Times New Roman" pitchFamily="18" charset="0"/>
              </a:rPr>
              <a:t>. </a:t>
            </a:r>
          </a:p>
          <a:p>
            <a:pPr indent="273050" algn="just"/>
            <a:endParaRPr lang="ru-RU" sz="1600" b="1" dirty="0">
              <a:latin typeface="Times New Roman" pitchFamily="18" charset="0"/>
            </a:endParaRPr>
          </a:p>
          <a:p>
            <a:pPr indent="273050" algn="just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Школьная действительность требует иной школьной инфраструктуры</a:t>
            </a:r>
            <a:r>
              <a:rPr lang="ru-RU" sz="1600" dirty="0">
                <a:latin typeface="Times New Roman" pitchFamily="18" charset="0"/>
              </a:rPr>
              <a:t>. Нужны будут новые по архитектуре и дизайну </a:t>
            </a:r>
            <a:r>
              <a:rPr lang="ru-RU" sz="1600" b="1" dirty="0">
                <a:latin typeface="Times New Roman" pitchFamily="18" charset="0"/>
              </a:rPr>
              <a:t>привлекательные школьные здания</a:t>
            </a:r>
            <a:r>
              <a:rPr lang="ru-RU" sz="1600" dirty="0">
                <a:latin typeface="Times New Roman" pitchFamily="18" charset="0"/>
              </a:rPr>
              <a:t>; </a:t>
            </a:r>
            <a:r>
              <a:rPr lang="ru-RU" sz="1600" b="1" dirty="0">
                <a:latin typeface="Times New Roman" pitchFamily="18" charset="0"/>
              </a:rPr>
              <a:t>современные столовые здорового питания; оснащенные новым оборудованием актовые и спортивные залы; </a:t>
            </a:r>
            <a:r>
              <a:rPr lang="ru-RU" sz="1600" b="1" dirty="0" err="1">
                <a:latin typeface="Times New Roman" pitchFamily="18" charset="0"/>
              </a:rPr>
              <a:t>медиацентры</a:t>
            </a:r>
            <a:r>
              <a:rPr lang="ru-RU" sz="1600" b="1" dirty="0">
                <a:latin typeface="Times New Roman" pitchFamily="18" charset="0"/>
              </a:rPr>
              <a:t> и библиотеки; комфортная школьная гигиена и организация медицинского обслуживания; грамотные учебники и интерактивные учебные пособия; высокотехнологичное учебное оборудование, обеспечивающее выход в глобальные информационные сети, доступ к максимальному числу сокровищ отечественной и зарубежной культуры, достижениям науки и искусства; условия для качественного дополнительного образования, самореализации и творческого развития</a:t>
            </a:r>
            <a:r>
              <a:rPr lang="ru-RU" sz="1600" dirty="0">
                <a:latin typeface="Times New Roman" pitchFamily="18" charset="0"/>
              </a:rPr>
              <a:t>. </a:t>
            </a:r>
          </a:p>
          <a:p>
            <a:pPr indent="273050" algn="just"/>
            <a:endParaRPr lang="ru-RU" sz="1600" b="1" dirty="0">
              <a:latin typeface="Times New Roman" pitchFamily="18" charset="0"/>
            </a:endParaRPr>
          </a:p>
          <a:p>
            <a:pPr indent="273050" algn="just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Современная школа будет более тесно взаимодействовать с семьей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Система школьного управления станет открытой и понятной для родителей и общества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indent="273050" algn="ctr"/>
            <a:endParaRPr lang="ru-RU" sz="16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0825" y="61913"/>
            <a:ext cx="8569325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3050" algn="ctr"/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Ключевые направления развития общего образования</a:t>
            </a:r>
            <a:endParaRPr lang="ru-RU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indent="273050"/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 </a:t>
            </a:r>
          </a:p>
          <a:p>
            <a:pPr indent="273050" algn="just"/>
            <a:r>
              <a:rPr lang="ru-RU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Обновление образовательных стандартов. </a:t>
            </a:r>
          </a:p>
          <a:p>
            <a:pPr indent="273050" algn="just"/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Обновленные образовательные стандарты должны включать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три группы требований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требования к структуре образовательных программ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требования к условиям реализации образовательных программ и требования к результатам их освоения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indent="273050" algn="just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Требования к результатам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 должны включать не только знания, но и умения их применять –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компетенции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</a:rPr>
              <a:t>Результаты образования должны быть сформулированы отдельно для начальной, основной и старшей школы.</a:t>
            </a:r>
          </a:p>
          <a:p>
            <a:pPr indent="273050" algn="just"/>
            <a:r>
              <a:rPr lang="ru-RU" sz="1800" b="1" dirty="0">
                <a:latin typeface="Times New Roman" pitchFamily="18" charset="0"/>
              </a:rPr>
              <a:t>Требования к структуре образовательных программ </a:t>
            </a:r>
            <a:r>
              <a:rPr lang="ru-RU" sz="1800" dirty="0">
                <a:latin typeface="Times New Roman" pitchFamily="18" charset="0"/>
              </a:rPr>
              <a:t>предполагают установление соотношения частей образовательных программ, в том числе соотношение </a:t>
            </a:r>
            <a:r>
              <a:rPr lang="ru-RU" sz="1800" b="1" dirty="0">
                <a:latin typeface="Times New Roman" pitchFamily="18" charset="0"/>
              </a:rPr>
              <a:t>обязательной части </a:t>
            </a:r>
            <a:r>
              <a:rPr lang="ru-RU" sz="1800" dirty="0">
                <a:latin typeface="Times New Roman" pitchFamily="18" charset="0"/>
              </a:rPr>
              <a:t>школьной программы и </a:t>
            </a:r>
            <a:r>
              <a:rPr lang="ru-RU" sz="1800" b="1" dirty="0">
                <a:latin typeface="Times New Roman" pitchFamily="18" charset="0"/>
              </a:rPr>
              <a:t>части, формируемой участниками образовательного процесса</a:t>
            </a:r>
            <a:r>
              <a:rPr lang="ru-RU" sz="1800" dirty="0">
                <a:latin typeface="Times New Roman" pitchFamily="18" charset="0"/>
              </a:rPr>
              <a:t>. </a:t>
            </a:r>
          </a:p>
          <a:p>
            <a:pPr indent="273050" algn="just"/>
            <a:r>
              <a:rPr lang="ru-RU" sz="1800" b="1" dirty="0">
                <a:latin typeface="Times New Roman" pitchFamily="18" charset="0"/>
              </a:rPr>
              <a:t>Требования к условиям реализации образовательных программ </a:t>
            </a:r>
            <a:r>
              <a:rPr lang="ru-RU" sz="1800" dirty="0">
                <a:latin typeface="Times New Roman" pitchFamily="18" charset="0"/>
              </a:rPr>
              <a:t>должны описывать все </a:t>
            </a:r>
            <a:r>
              <a:rPr lang="ru-RU" sz="1800" b="1" dirty="0">
                <a:latin typeface="Times New Roman" pitchFamily="18" charset="0"/>
              </a:rPr>
              <a:t>кадровые, финансовые, материально-технические </a:t>
            </a:r>
            <a:r>
              <a:rPr lang="ru-RU" sz="1800" dirty="0">
                <a:latin typeface="Times New Roman" pitchFamily="18" charset="0"/>
              </a:rPr>
              <a:t>и другие условия. Данные требования должны стать стимулом для производителей, муниципалитетов и субъектов Российской Федерации в деле создания наиболее качественных условий получения образования, включая вопросы оснащения школ, привлечения к работе талантливых педагогов, внедрения эффективных методов финансирования образовательных услуг. Так, в ближайшие два года предстоит завершить переход к </a:t>
            </a:r>
            <a:r>
              <a:rPr lang="ru-RU" sz="1800" b="1" dirty="0">
                <a:latin typeface="Times New Roman" pitchFamily="18" charset="0"/>
              </a:rPr>
              <a:t>нормативному </a:t>
            </a:r>
            <a:r>
              <a:rPr lang="ru-RU" sz="1800" b="1" dirty="0" err="1">
                <a:latin typeface="Times New Roman" pitchFamily="18" charset="0"/>
              </a:rPr>
              <a:t>подушевому</a:t>
            </a:r>
            <a:r>
              <a:rPr lang="ru-RU" sz="1800" b="1" dirty="0">
                <a:latin typeface="Times New Roman" pitchFamily="18" charset="0"/>
              </a:rPr>
              <a:t> финансированию </a:t>
            </a:r>
            <a:r>
              <a:rPr lang="ru-RU" sz="1800" dirty="0">
                <a:latin typeface="Times New Roman" pitchFamily="18" charset="0"/>
              </a:rPr>
              <a:t>во всех субъектах Российской Федерации. </a:t>
            </a:r>
            <a:endParaRPr lang="ru-RU" sz="1800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73050" algn="ctr"/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73050" algn="ctr"/>
            <a:endParaRPr lang="ru-RU" sz="18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0825" y="476002"/>
            <a:ext cx="8569325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3050" algn="just"/>
            <a:r>
              <a:rPr lang="ru-RU" sz="1600" dirty="0">
                <a:latin typeface="Times New Roman" pitchFamily="18" charset="0"/>
              </a:rPr>
              <a:t>Эффективное внедрение новых образовательных стандартов невозможно без адекватной обратной связи – </a:t>
            </a:r>
            <a:r>
              <a:rPr lang="ru-RU" sz="1600" b="1" dirty="0">
                <a:latin typeface="Times New Roman" pitchFamily="18" charset="0"/>
              </a:rPr>
              <a:t>системы оценки качества образования</a:t>
            </a:r>
            <a:r>
              <a:rPr lang="ru-RU" sz="1600" dirty="0">
                <a:latin typeface="Times New Roman" pitchFamily="18" charset="0"/>
              </a:rPr>
              <a:t>. Здесь также предстоит развивать </a:t>
            </a:r>
            <a:r>
              <a:rPr lang="ru-RU" sz="1600" b="1" dirty="0">
                <a:latin typeface="Times New Roman" pitchFamily="18" charset="0"/>
              </a:rPr>
              <a:t>оценку качества при переходе с одной школьной ступени на другую</a:t>
            </a:r>
            <a:r>
              <a:rPr lang="ru-RU" sz="1600" dirty="0">
                <a:latin typeface="Times New Roman" pitchFamily="18" charset="0"/>
              </a:rPr>
              <a:t>; вводить инновационные </a:t>
            </a:r>
            <a:r>
              <a:rPr lang="ru-RU" sz="1600" b="1" dirty="0">
                <a:latin typeface="Times New Roman" pitchFamily="18" charset="0"/>
              </a:rPr>
              <a:t>механизмы добровольной оценки качества по разным группам образовательных учреждений</a:t>
            </a:r>
            <a:r>
              <a:rPr lang="ru-RU" sz="1600" dirty="0">
                <a:latin typeface="Times New Roman" pitchFamily="18" charset="0"/>
              </a:rPr>
              <a:t>, включая </a:t>
            </a:r>
            <a:r>
              <a:rPr lang="ru-RU" sz="1600" b="1" dirty="0">
                <a:latin typeface="Times New Roman" pitchFamily="18" charset="0"/>
              </a:rPr>
              <a:t>системы оценивания силами профессионально-педагогических союзов и ассоциаций</a:t>
            </a:r>
            <a:r>
              <a:rPr lang="ru-RU" sz="1600" dirty="0">
                <a:latin typeface="Times New Roman" pitchFamily="18" charset="0"/>
              </a:rPr>
              <a:t>; продолжать участвовать в </a:t>
            </a:r>
            <a:r>
              <a:rPr lang="ru-RU" sz="1600" b="1" dirty="0">
                <a:latin typeface="Times New Roman" pitchFamily="18" charset="0"/>
              </a:rPr>
              <a:t>международных сопоставительных исследованиях качества образования</a:t>
            </a:r>
            <a:r>
              <a:rPr lang="ru-RU" sz="1600" dirty="0">
                <a:latin typeface="Times New Roman" pitchFamily="18" charset="0"/>
              </a:rPr>
              <a:t>; создавать </a:t>
            </a:r>
            <a:r>
              <a:rPr lang="ru-RU" sz="1600" b="1" dirty="0">
                <a:latin typeface="Times New Roman" pitchFamily="18" charset="0"/>
              </a:rPr>
              <a:t>методики сопоставления качества образования в различных муниципалитетах, субъектах Российской Федерации</a:t>
            </a:r>
            <a:r>
              <a:rPr lang="ru-RU" sz="1600" dirty="0">
                <a:latin typeface="Times New Roman" pitchFamily="18" charset="0"/>
              </a:rPr>
              <a:t>. </a:t>
            </a:r>
          </a:p>
          <a:p>
            <a:pPr indent="273050" algn="just"/>
            <a:endParaRPr lang="ru-RU" sz="1600" b="1" dirty="0">
              <a:solidFill>
                <a:srgbClr val="002060"/>
              </a:solidFill>
            </a:endParaRPr>
          </a:p>
          <a:p>
            <a:pPr indent="273050" algn="just"/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Система поддержки талантливых детей</a:t>
            </a:r>
            <a:r>
              <a:rPr lang="ru-RU" sz="1600" u="sng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lang="ru-RU" sz="1600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indent="273050" algn="just"/>
            <a:endParaRPr lang="ru-RU" sz="1600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73050" algn="just"/>
            <a:r>
              <a:rPr lang="ru-RU" sz="1600" dirty="0">
                <a:latin typeface="Times New Roman" pitchFamily="18" charset="0"/>
              </a:rPr>
              <a:t>Должна быть выстроена разветвленная </a:t>
            </a:r>
            <a:r>
              <a:rPr lang="ru-RU" sz="1600" b="1" dirty="0">
                <a:latin typeface="Times New Roman" pitchFamily="18" charset="0"/>
              </a:rPr>
              <a:t>система поиска и поддержки талантливых детей</a:t>
            </a:r>
            <a:r>
              <a:rPr lang="ru-RU" sz="1600" dirty="0">
                <a:latin typeface="Times New Roman" pitchFamily="18" charset="0"/>
              </a:rPr>
              <a:t>, а также их сопровождения в течение всего периода становления личности. </a:t>
            </a:r>
            <a:endParaRPr lang="ru-RU" sz="1600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73050" algn="just"/>
            <a:r>
              <a:rPr lang="ru-RU" sz="1600" dirty="0">
                <a:latin typeface="Times New Roman" pitchFamily="18" charset="0"/>
              </a:rPr>
              <a:t>Необходимо будет создать как </a:t>
            </a:r>
            <a:r>
              <a:rPr lang="ru-RU" sz="1600" b="1" dirty="0">
                <a:latin typeface="Times New Roman" pitchFamily="18" charset="0"/>
              </a:rPr>
              <a:t>специальную систему поддержи сформировавшихся талантливых школьников</a:t>
            </a:r>
            <a:r>
              <a:rPr lang="ru-RU" sz="1600" dirty="0">
                <a:latin typeface="Times New Roman" pitchFamily="18" charset="0"/>
              </a:rPr>
              <a:t>, так и </a:t>
            </a:r>
            <a:r>
              <a:rPr lang="ru-RU" sz="1600" b="1" dirty="0">
                <a:latin typeface="Times New Roman" pitchFamily="18" charset="0"/>
              </a:rPr>
              <a:t>общую среду для проявления и развития способностей каждого ребенка</a:t>
            </a:r>
            <a:r>
              <a:rPr lang="ru-RU" sz="1600" dirty="0">
                <a:latin typeface="Times New Roman" pitchFamily="18" charset="0"/>
              </a:rPr>
              <a:t>, </a:t>
            </a:r>
            <a:r>
              <a:rPr lang="ru-RU" sz="1600" b="1" dirty="0">
                <a:latin typeface="Times New Roman" pitchFamily="18" charset="0"/>
              </a:rPr>
              <a:t>стимулирования и выявления достижений одаренных ребят. </a:t>
            </a:r>
          </a:p>
          <a:p>
            <a:pPr indent="273050" algn="just"/>
            <a:r>
              <a:rPr lang="ru-RU" sz="1600" dirty="0">
                <a:latin typeface="Times New Roman" pitchFamily="18" charset="0"/>
              </a:rPr>
              <a:t>В рамках первого направления следует продолжить развивать </a:t>
            </a:r>
            <a:r>
              <a:rPr lang="ru-RU" sz="1600" b="1" dirty="0">
                <a:latin typeface="Times New Roman" pitchFamily="18" charset="0"/>
              </a:rPr>
              <a:t>сеть образовательных учреждений круглосуточного пребывания</a:t>
            </a:r>
            <a:r>
              <a:rPr lang="ru-RU" sz="1600" dirty="0">
                <a:latin typeface="Times New Roman" pitchFamily="18" charset="0"/>
              </a:rPr>
              <a:t>. Следует распространять имеющийся опыт деятельности </a:t>
            </a:r>
            <a:r>
              <a:rPr lang="ru-RU" sz="1600" b="1" dirty="0">
                <a:latin typeface="Times New Roman" pitchFamily="18" charset="0"/>
              </a:rPr>
              <a:t>физико-математических школ и интернатов при ряде университетов России</a:t>
            </a:r>
            <a:r>
              <a:rPr lang="ru-RU" sz="1600" dirty="0">
                <a:latin typeface="Times New Roman" pitchFamily="18" charset="0"/>
              </a:rPr>
              <a:t>. Для таких детей будут организованы </a:t>
            </a:r>
            <a:r>
              <a:rPr lang="ru-RU" sz="1600" b="1" dirty="0">
                <a:latin typeface="Times New Roman" pitchFamily="18" charset="0"/>
              </a:rPr>
              <a:t>слеты, летние и зимние школы, конференции, семинары </a:t>
            </a:r>
            <a:r>
              <a:rPr lang="ru-RU" sz="1600" dirty="0">
                <a:latin typeface="Times New Roman" pitchFamily="18" charset="0"/>
              </a:rPr>
              <a:t>и другие мероприятия, поддерживающие сформировавшийся потенциал одаренности. </a:t>
            </a:r>
          </a:p>
          <a:p>
            <a:pPr indent="273050"/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73050" algn="ctr"/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73050" algn="ctr"/>
            <a:endParaRPr lang="ru-RU" sz="18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825" y="333375"/>
            <a:ext cx="856932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73050" algn="just">
              <a:defRPr/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рамках второго направления целесообразно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поддерживать творческую среду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обеспечивать возможность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самореализации учащимся каждой общеобразовательной школы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Для этого предстоит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расширить систему олимпиад и конкурсов школьников, практику дополнительного образования, различного рода ученических конференций и семинаров, отработать механизмы учета индивидуальных достижений обучающихся (ученические портфолио) при приеме в вузы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  <a:p>
            <a:pPr indent="273050" algn="just">
              <a:defRPr/>
            </a:pPr>
            <a:endParaRPr lang="ru-RU" sz="1800" dirty="0"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sz="1800" dirty="0">
                <a:latin typeface="+mn-lt"/>
                <a:cs typeface="+mn-cs"/>
              </a:rPr>
              <a:t>Широкое распространение должна получить деятельность </a:t>
            </a:r>
            <a:r>
              <a:rPr lang="ru-RU" sz="1800" b="1" dirty="0">
                <a:latin typeface="+mn-lt"/>
                <a:cs typeface="+mn-cs"/>
              </a:rPr>
              <a:t>заочных и </a:t>
            </a:r>
            <a:r>
              <a:rPr lang="ru-RU" sz="1800" b="1" dirty="0" err="1">
                <a:latin typeface="+mn-lt"/>
                <a:cs typeface="+mn-cs"/>
              </a:rPr>
              <a:t>очно-заочных</a:t>
            </a:r>
            <a:r>
              <a:rPr lang="ru-RU" sz="1800" b="1" dirty="0">
                <a:latin typeface="+mn-lt"/>
                <a:cs typeface="+mn-cs"/>
              </a:rPr>
              <a:t> школ для старших школьников</a:t>
            </a:r>
            <a:r>
              <a:rPr lang="ru-RU" sz="1800" dirty="0">
                <a:latin typeface="+mn-lt"/>
                <a:cs typeface="+mn-cs"/>
              </a:rPr>
              <a:t>, позволяющих им независимо от места проживания осваивать </a:t>
            </a:r>
            <a:r>
              <a:rPr lang="ru-RU" sz="1800" b="1" dirty="0">
                <a:latin typeface="+mn-lt"/>
                <a:cs typeface="+mn-cs"/>
              </a:rPr>
              <a:t>программы профильного обучения </a:t>
            </a:r>
            <a:r>
              <a:rPr lang="ru-RU" sz="1800" dirty="0">
                <a:latin typeface="+mn-lt"/>
                <a:cs typeface="+mn-cs"/>
              </a:rPr>
              <a:t>по самым различным направлениям. Это также должно быть подкреплено созданием стимулов для </a:t>
            </a:r>
            <a:r>
              <a:rPr lang="ru-RU" sz="1800" b="1" dirty="0">
                <a:latin typeface="+mn-lt"/>
                <a:cs typeface="+mn-cs"/>
              </a:rPr>
              <a:t>издания и распространения современной учебной литературы</a:t>
            </a:r>
            <a:r>
              <a:rPr lang="ru-RU" sz="1800" dirty="0">
                <a:latin typeface="+mn-lt"/>
                <a:cs typeface="+mn-cs"/>
              </a:rPr>
              <a:t>, распространением </a:t>
            </a:r>
            <a:r>
              <a:rPr lang="ru-RU" sz="1800" b="1" dirty="0">
                <a:latin typeface="+mn-lt"/>
                <a:cs typeface="+mn-cs"/>
              </a:rPr>
              <a:t>электронных образовательных ресурсов, развитием дистанционных технологий образования с использованием различных сервисов сети Интернет</a:t>
            </a:r>
            <a:r>
              <a:rPr lang="ru-RU" sz="1800" dirty="0">
                <a:latin typeface="+mn-lt"/>
                <a:cs typeface="+mn-cs"/>
              </a:rPr>
              <a:t>, созданием цифровых хранилищ лучших российских музеев, научных архивов и библиотек. </a:t>
            </a: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>
              <a:defRPr/>
            </a:pPr>
            <a:endParaRPr lang="ru-RU" sz="1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266700"/>
            <a:ext cx="84963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73050" algn="just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3. Развитие учительского потенциала</a:t>
            </a:r>
            <a:r>
              <a:rPr lang="ru-RU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indent="273050" algn="just">
              <a:defRPr/>
            </a:pPr>
            <a:r>
              <a:rPr lang="ru-RU" u="sng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Внедрение системы моральных и материальных стимулов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для сохранения в школах лучших педагогов и постоянного повышения их квалификации, а также для пополнения школ новым поколением учителей.</a:t>
            </a:r>
          </a:p>
          <a:p>
            <a:pPr indent="273050" algn="just">
              <a:defRPr/>
            </a:pP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Система моральной поддержки отечественного учительства через проведение конкурсов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педагогов («Учитель года», «Воспитать человека», «Сердце отдаю детям» и др.), механизмы поддержки лучших учителей в рамках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приоритетного национального проекта «Образование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» нуждается в развитии и дополнении на уровне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субъектов Российской Федерации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  <a:p>
            <a:pPr indent="273050" algn="just">
              <a:defRPr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 стимулам качественного учительского труда следует отнести и механизм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внедрения новых систем оплаты труда педагогов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Зарплата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может и должна зависеть от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качества и результатов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педагогической деятельности, оцененных с участием школьных советов. С учетом необходимости дальнейшего увеличения фондов оплаты труда, выделения в них базовой и стимулирующей частей, соответствующая работа по введению новых систем оплаты труда должна быть завершена во всех субъектах Российской Федерации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течение ближайших трех лет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  <a:p>
            <a:pPr indent="273050" algn="just">
              <a:defRPr/>
            </a:pP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indent="273050" algn="just">
              <a:buFont typeface="Arial" pitchFamily="34" charset="0"/>
              <a:buChar char="•"/>
              <a:defRPr/>
            </a:pP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/>
          </p:cNvSpPr>
          <p:nvPr>
            <p:ph type="ctrTitle"/>
          </p:nvPr>
        </p:nvSpPr>
        <p:spPr bwMode="auto">
          <a:xfrm>
            <a:off x="395536" y="980728"/>
            <a:ext cx="8229600" cy="532859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Государственная политика российской федерации в сфере общего образования </a:t>
            </a:r>
            <a:b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                                  </a:t>
            </a:r>
            <a:b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                               </a:t>
            </a:r>
            <a:r>
              <a:rPr lang="ru-RU" sz="1800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Горшков А. С., первый проректор СПб АППО,          профессор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666750"/>
            <a:ext cx="84963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73050" algn="just">
              <a:defRPr/>
            </a:pP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Совершенствование системы подготовки, переподготовки и повышения квалификации педагогических кадров: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endParaRPr lang="ru-RU" sz="1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практика и стажировка на базе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образовательных учреждений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реализующих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инновационные образовательные программы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273050" algn="just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модульное построение и гибкое содержание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образовательных программ переподготовки и повышения квалификации учителей; </a:t>
            </a:r>
          </a:p>
          <a:p>
            <a:pPr indent="273050" algn="just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внедрение принципов </a:t>
            </a:r>
            <a:r>
              <a:rPr lang="ru-RU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подушевого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финансирования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 предоставлением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возможности выбора программ и  учреждений повышения квалификации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indent="273050" algn="just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вопрос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организации повышения квалификации и переподготовки работников образования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- предмет совместного ведения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регионов и федерального центра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273050" algn="just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привлечение в школу учителей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имеющих базовое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непедагогическое образование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прохождение ими психолого-педагогической подготовки, освоение новых образовательных технологий, консультационная поддержка вузов и институтов повышения квалификации.</a:t>
            </a:r>
          </a:p>
          <a:p>
            <a:pPr indent="273050" algn="just">
              <a:buFont typeface="Arial" pitchFamily="34" charset="0"/>
              <a:buChar char="•"/>
              <a:defRPr/>
            </a:pPr>
            <a:endParaRPr lang="ru-RU" sz="1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Стимулирование качественного педагогического через аттестацию педагогических и управленческих кадров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  <a:p>
            <a:pPr indent="273050" algn="just"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925513"/>
            <a:ext cx="84963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73050" algn="just">
              <a:defRPr/>
            </a:pPr>
            <a:endParaRPr lang="ru-RU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Обновление квалификационных требований и квалификационных характеристик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учителей с выделением профессиональных педагогических компетентностей.</a:t>
            </a:r>
          </a:p>
          <a:p>
            <a:pPr indent="273050" algn="just">
              <a:defRPr/>
            </a:pPr>
            <a:endParaRPr lang="ru-RU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Введение аттестации управленческих кадров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как стимула обеспечения комплекса качественных условий реализации образовательных программ.</a:t>
            </a:r>
          </a:p>
          <a:p>
            <a:pPr indent="273050" algn="just">
              <a:defRPr/>
            </a:pPr>
            <a:endParaRPr lang="ru-RU" b="1" dirty="0"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dirty="0">
                <a:latin typeface="+mn-lt"/>
                <a:cs typeface="+mn-cs"/>
              </a:rPr>
              <a:t>Достойное пенсионное обеспечение </a:t>
            </a:r>
            <a:r>
              <a:rPr lang="ru-RU" dirty="0">
                <a:latin typeface="+mn-lt"/>
                <a:cs typeface="+mn-cs"/>
              </a:rPr>
              <a:t>педагогов, завершающих педагогическую деятельность в связи с выходом на пенсию</a:t>
            </a:r>
            <a:r>
              <a:rPr lang="ru-RU" b="1" dirty="0">
                <a:cs typeface="+mn-cs"/>
              </a:rPr>
              <a:t>. </a:t>
            </a:r>
            <a:r>
              <a:rPr lang="ru-RU" dirty="0">
                <a:latin typeface="+mn-lt"/>
                <a:cs typeface="+mn-cs"/>
              </a:rPr>
              <a:t>Поддержка и </a:t>
            </a:r>
            <a:r>
              <a:rPr lang="ru-RU" b="1" dirty="0">
                <a:latin typeface="+mn-lt"/>
                <a:cs typeface="+mn-cs"/>
              </a:rPr>
              <a:t>развитие</a:t>
            </a:r>
            <a:r>
              <a:rPr lang="ru-RU" dirty="0">
                <a:latin typeface="+mn-lt"/>
                <a:cs typeface="+mn-cs"/>
              </a:rPr>
              <a:t> надежных </a:t>
            </a:r>
            <a:r>
              <a:rPr lang="ru-RU" b="1" dirty="0">
                <a:latin typeface="+mn-lt"/>
                <a:cs typeface="+mn-cs"/>
              </a:rPr>
              <a:t>негосударственных пенсионных систем </a:t>
            </a:r>
            <a:r>
              <a:rPr lang="ru-RU" dirty="0">
                <a:latin typeface="+mn-lt"/>
                <a:cs typeface="+mn-cs"/>
              </a:rPr>
              <a:t>обеспечения учителей.</a:t>
            </a:r>
            <a:r>
              <a:rPr lang="ru-RU" b="1" dirty="0">
                <a:latin typeface="+mn-lt"/>
                <a:cs typeface="+mn-cs"/>
              </a:rPr>
              <a:t> Привлечение</a:t>
            </a:r>
            <a:r>
              <a:rPr lang="ru-RU" b="1" dirty="0">
                <a:cs typeface="+mn-cs"/>
              </a:rPr>
              <a:t> </a:t>
            </a:r>
            <a:r>
              <a:rPr lang="ru-RU" b="1" dirty="0">
                <a:latin typeface="+mn-lt"/>
                <a:cs typeface="+mn-cs"/>
              </a:rPr>
              <a:t>лучших педагогов после выхода на пенсию к работе </a:t>
            </a:r>
            <a:r>
              <a:rPr lang="ru-RU" dirty="0">
                <a:latin typeface="+mn-lt"/>
                <a:cs typeface="+mn-cs"/>
              </a:rPr>
              <a:t>в качестве воспитателей, организаторов самостоятельной и внеклассной работы, консультантов для молодых учителей и учащихся. </a:t>
            </a: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692150"/>
            <a:ext cx="84963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73050" algn="just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4. Современная школьная инфраструктура. </a:t>
            </a:r>
          </a:p>
          <a:p>
            <a:pPr indent="273050" algn="just"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Школа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центр обязательного образования, самоподготовки, занятий творчеством и спортом. </a:t>
            </a:r>
          </a:p>
          <a:p>
            <a:pPr indent="273050" algn="just">
              <a:defRPr/>
            </a:pPr>
            <a:r>
              <a:rPr lang="ru-RU" dirty="0">
                <a:latin typeface="+mn-lt"/>
                <a:cs typeface="+mn-cs"/>
              </a:rPr>
              <a:t>Обновление норм проектирования и строительства школьных зданий и сооружений, санитарных правил и нормативов питания, требований к организации медицинского обслуживания учащихся и требований к обеспечению школьной безопасности</a:t>
            </a: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школах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создается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адаптивная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безбарьерная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среда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позволяющая обеспечить полноценную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интеграцию детей с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ограниченными возможностями здоровья и детей-инвалидов.</a:t>
            </a:r>
          </a:p>
          <a:p>
            <a:pPr indent="273050" algn="just">
              <a:defRPr/>
            </a:pPr>
            <a:r>
              <a:rPr lang="ru-RU" b="1" dirty="0">
                <a:latin typeface="+mn-lt"/>
                <a:cs typeface="+mn-cs"/>
              </a:rPr>
              <a:t>Расширение самостоятельности образовательных учреждений</a:t>
            </a:r>
            <a:r>
              <a:rPr lang="ru-RU" dirty="0">
                <a:latin typeface="+mn-lt"/>
                <a:cs typeface="+mn-cs"/>
              </a:rPr>
              <a:t>, переход в </a:t>
            </a:r>
            <a:r>
              <a:rPr lang="ru-RU" b="1" dirty="0">
                <a:latin typeface="+mn-lt"/>
                <a:cs typeface="+mn-cs"/>
              </a:rPr>
              <a:t>новые организационно-правовые формы </a:t>
            </a:r>
            <a:r>
              <a:rPr lang="ru-RU" dirty="0">
                <a:latin typeface="+mn-lt"/>
                <a:cs typeface="+mn-cs"/>
              </a:rPr>
              <a:t>деятельности образовательных учреждений. </a:t>
            </a:r>
          </a:p>
          <a:p>
            <a:pPr indent="273050" algn="just"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Развитие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взаимодействия образовательных учреждений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с организациями всей социальной сферы: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учреждениями культуры, здравоохранения, спорта, досуга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и прочих.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28575"/>
            <a:ext cx="84963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5. Здоровье школьников.</a:t>
            </a:r>
          </a:p>
          <a:p>
            <a:pPr algn="ctr">
              <a:defRPr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177800" algn="just">
              <a:tabLst>
                <a:tab pos="177800" algn="l"/>
              </a:tabLs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Школьный период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период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формирования здоровья человека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на всю последующую жизнь.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Заниматься здоровьем учащихся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должны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семья и школа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</a:p>
          <a:p>
            <a:pPr indent="177800" algn="just">
              <a:tabLst>
                <a:tab pos="1778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Качественная организации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питания, медицинского обслуживания и спортивных занятий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школьников.</a:t>
            </a:r>
          </a:p>
          <a:p>
            <a:pPr indent="177800" algn="just">
              <a:tabLst>
                <a:tab pos="1778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Своевременная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диспансеризация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, реализация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профилактических программ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, организация внеурочных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спортивных мероприятий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, привитие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здорового образа жизни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 indent="177800" algn="just">
              <a:tabLst>
                <a:tab pos="1778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Переход от одинаковых для всех требований к состоянию здоровья и, соответственно, одинаковых для всех обязательных занятий к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индивидуальному мониторингу  и программам развития здоровья школьников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</a:p>
          <a:p>
            <a:pPr indent="273050"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Создание образовательных программ, которые адекватно возрасту учащихся вызывают заинтересованное отношение к учебе.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Практика индивидуального обучения, изучение предметов по выбору, общее снижение аудиторной нагрузки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в форме классических учебных занятий – все это также позитивно сказывается на здоровье школьников. Вопрос заботы о здоровье учащихся требует пробудить в детях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желание заботиться о своем здоровье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 indent="177800" algn="just">
              <a:tabLst>
                <a:tab pos="177800" algn="l"/>
              </a:tabLst>
              <a:defRPr/>
            </a:pPr>
            <a:endParaRPr lang="ru-RU" sz="1600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508000"/>
            <a:ext cx="84963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+mn-lt"/>
                <a:cs typeface="+mn-cs"/>
              </a:rPr>
              <a:t>Инструменты и механизмы обновления школьного образования</a:t>
            </a:r>
            <a:endParaRPr lang="ru-RU" b="1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177800" algn="just">
              <a:tabLst>
                <a:tab pos="177800" algn="l"/>
              </a:tabLst>
              <a:defRPr/>
            </a:pPr>
            <a:endParaRPr lang="ru-RU" sz="1800" dirty="0">
              <a:latin typeface="+mn-lt"/>
              <a:cs typeface="+mn-cs"/>
            </a:endParaRPr>
          </a:p>
          <a:p>
            <a:pPr indent="177800" algn="just">
              <a:tabLst>
                <a:tab pos="177800" algn="l"/>
              </a:tabLst>
              <a:defRPr/>
            </a:pPr>
            <a:r>
              <a:rPr lang="ru-RU" b="1" dirty="0">
                <a:latin typeface="+mn-lt"/>
                <a:cs typeface="+mn-cs"/>
              </a:rPr>
              <a:t>Приоритетный национальный проект «Образование» </a:t>
            </a:r>
            <a:r>
              <a:rPr lang="ru-RU" sz="1800" dirty="0">
                <a:latin typeface="+mn-lt"/>
                <a:cs typeface="+mn-cs"/>
              </a:rPr>
              <a:t>остается одним из ключевых механизмов развития общего образования. </a:t>
            </a:r>
          </a:p>
          <a:p>
            <a:pPr indent="177800" algn="just">
              <a:tabLst>
                <a:tab pos="177800" algn="l"/>
              </a:tabLst>
              <a:defRPr/>
            </a:pPr>
            <a:endParaRPr lang="ru-RU" sz="1800" dirty="0">
              <a:latin typeface="+mn-lt"/>
              <a:cs typeface="+mn-cs"/>
            </a:endParaRPr>
          </a:p>
          <a:p>
            <a:pPr indent="177800" algn="just">
              <a:tabLst>
                <a:tab pos="177800" algn="l"/>
              </a:tabLst>
              <a:defRPr/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следующий пятилетний этап реализации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Федеральной целевой программы развития образования на 2011-2015 годы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указанные модели должны получить распространение в практике каждого муниципалитета.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Ключевые параметры инициативы «Наша новая школа» должны быть полностью выполнены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indent="177800" algn="just">
              <a:defRPr/>
            </a:pP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288" y="-847725"/>
            <a:ext cx="8353425" cy="82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cs typeface="+mn-cs"/>
              </a:rPr>
              <a:t>      	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                </a:t>
            </a: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u="sng" dirty="0">
                <a:solidFill>
                  <a:srgbClr val="002060"/>
                </a:solidFill>
                <a:latin typeface="+mn-lt"/>
                <a:cs typeface="+mn-cs"/>
              </a:rPr>
              <a:t>ФЕДЕРАЛЬНАЯ ЦЕЛЕВАЯ ПРОГРАММА </a:t>
            </a:r>
          </a:p>
          <a:p>
            <a:pPr algn="ctr">
              <a:defRPr/>
            </a:pPr>
            <a:r>
              <a:rPr lang="ru-RU" b="1" u="sng" dirty="0">
                <a:solidFill>
                  <a:srgbClr val="002060"/>
                </a:solidFill>
                <a:latin typeface="+mn-lt"/>
                <a:cs typeface="+mn-cs"/>
              </a:rPr>
              <a:t>РАЗВИТИЯ ОБРАЗОВАНИЯ НА 2011 - 2015 ГОДЫ </a:t>
            </a:r>
          </a:p>
          <a:p>
            <a:pPr algn="r"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Утверждена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algn="r"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Постановлением Правительства Российской Федерации </a:t>
            </a:r>
          </a:p>
          <a:p>
            <a:pPr indent="273050" algn="r"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от 7 февраля 2011 г. № 61</a:t>
            </a:r>
          </a:p>
          <a:p>
            <a:pPr indent="273050" algn="just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Цель Программы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- обеспечение доступности качественного образования, соответствующего требованиям инновационного социально ориентированного развития Российской Федерации.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Задачи Программы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модернизация общего и дошкольного образования как института социального развития; 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приведение содержания и структуры профессионального образования в соответствие с потребностями рынка труда; 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развитие системы оценки качества образования и востребованности образовательных услуг.</a:t>
            </a:r>
          </a:p>
          <a:p>
            <a:pPr indent="273050" algn="just"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______________________________________________________________</a:t>
            </a:r>
          </a:p>
          <a:p>
            <a:pPr indent="273050" algn="just"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В пятилетний этап реализации Федеральной целевой программы развития образования на 2011-2015 годы ключевые параметры Национальной образовательной инициативы «Наша новая школа» должны быть полностью выполнены.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r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0"/>
            <a:ext cx="8497887" cy="65556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>
              <a:defRPr/>
            </a:pPr>
            <a:r>
              <a:rPr lang="ru-RU" b="1" u="sng" dirty="0">
                <a:latin typeface="+mn-lt"/>
                <a:cs typeface="+mn-cs"/>
              </a:rPr>
              <a:t>Ожидаемые конечные результаты реализации Программы в системе общего образования и показатели ее социально-экономической эффективности:</a:t>
            </a:r>
            <a:endParaRPr lang="ru-RU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увеличение доли образовательных услуг в валовом внутреннем продукте не менее чем на 7 процентов; 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снижение на 8 - 12 процентов затрат на реализацию механизмов социальной адаптации для социально незащищенных групп населения;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создание и внедрение новых образовательных и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досуговых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программ на всех уровнях системы образования;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внедрение и эффективное использование новых информационных сервисов, систем и технологий обучения, электронных образовательных ресурсов нового поколения; 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внедрение процедур независимой оценки деятельности образовательных учреждений всех уровней и образовательных процессов;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создание ресурсов и программ для одаренных детей; 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внедрение и поддержка механизмов государственно-частного партнерства, обеспечивающих эффективное финансирование системы образования;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внедрение и поддержка механизмов и моделей хозяйственной самостоятельности образовательных учреждений.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288" y="-595313"/>
            <a:ext cx="8353425" cy="760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cs typeface="+mn-cs"/>
              </a:rPr>
              <a:t>      	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                </a:t>
            </a: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177800" algn="ctr">
              <a:defRPr/>
            </a:pPr>
            <a:r>
              <a:rPr lang="ru-RU" sz="2400" b="1" u="sng" dirty="0">
                <a:latin typeface="+mn-lt"/>
                <a:cs typeface="+mn-cs"/>
              </a:rPr>
              <a:t>Объемы и источники финансирования Программы</a:t>
            </a:r>
          </a:p>
          <a:p>
            <a:pPr indent="177800">
              <a:defRPr/>
            </a:pPr>
            <a:endParaRPr lang="ru-RU" dirty="0"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latin typeface="+mn-lt"/>
              <a:cs typeface="+mn-cs"/>
            </a:endParaRPr>
          </a:p>
          <a:p>
            <a:pPr indent="177800" algn="just">
              <a:defRPr/>
            </a:pPr>
            <a:endParaRPr lang="ru-RU" dirty="0">
              <a:latin typeface="+mn-lt"/>
              <a:cs typeface="+mn-cs"/>
            </a:endParaRPr>
          </a:p>
          <a:p>
            <a:pPr algn="just"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r>
              <a:rPr lang="ru-RU" dirty="0">
                <a:cs typeface="+mn-cs"/>
              </a:rPr>
              <a:t> </a:t>
            </a:r>
          </a:p>
          <a:p>
            <a:pPr>
              <a:defRPr/>
            </a:pPr>
            <a:r>
              <a:rPr lang="ru-RU" dirty="0">
                <a:cs typeface="+mn-cs"/>
              </a:rPr>
              <a:t> 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r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250" y="1052513"/>
            <a:ext cx="5616575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Общий объем </a:t>
            </a:r>
            <a:r>
              <a:rPr lang="ru-RU" dirty="0"/>
              <a:t> </a:t>
            </a:r>
            <a:r>
              <a:rPr lang="ru-RU" b="1" dirty="0" smtClean="0"/>
              <a:t>137 908,8</a:t>
            </a:r>
            <a:r>
              <a:rPr lang="ru-RU" b="1" dirty="0"/>
              <a:t> млн. рублей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2565400"/>
            <a:ext cx="3598862" cy="1008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Средства федерального бюджета </a:t>
            </a: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 54 228,8</a:t>
            </a:r>
            <a:r>
              <a:rPr lang="ru-RU" b="1" dirty="0"/>
              <a:t> млн. рублей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6238" y="3860800"/>
            <a:ext cx="3168650" cy="12969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Средства бюджетов субъектов Российской Федерации</a:t>
            </a:r>
            <a:r>
              <a:rPr lang="ru-RU" sz="1600" dirty="0">
                <a:solidFill>
                  <a:srgbClr val="002060"/>
                </a:solidFill>
                <a:cs typeface="Arial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  <a:cs typeface="Arial" charset="0"/>
              </a:rPr>
              <a:t>67 070</a:t>
            </a:r>
            <a:r>
              <a:rPr lang="ru-RU" sz="1800" b="1" dirty="0">
                <a:solidFill>
                  <a:srgbClr val="002060"/>
                </a:solidFill>
                <a:cs typeface="Arial" charset="0"/>
              </a:rPr>
              <a:t> млн. рублей</a:t>
            </a:r>
            <a:endParaRPr lang="ru-RU" sz="18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3" y="5373688"/>
            <a:ext cx="403225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Внебюджетные источники </a:t>
            </a: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16 610</a:t>
            </a:r>
            <a:r>
              <a:rPr lang="ru-RU" b="1" dirty="0"/>
              <a:t> млн. рублей.</a:t>
            </a:r>
            <a:endParaRPr lang="ru-RU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2268538" y="1989138"/>
            <a:ext cx="287337" cy="57626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flipH="1">
            <a:off x="4284663" y="1989138"/>
            <a:ext cx="385762" cy="187166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6300788" y="1989138"/>
            <a:ext cx="142875" cy="338455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260350"/>
            <a:ext cx="8496300" cy="6429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</a:rPr>
              <a:t>Мероприятия Программы, направленные на решение задачи "Модернизация общего и дошкольного образования как института социального развития" </a:t>
            </a:r>
          </a:p>
          <a:p>
            <a:pPr algn="just"/>
            <a:r>
              <a:rPr lang="ru-RU" sz="1400" dirty="0">
                <a:latin typeface="Times New Roman" pitchFamily="18" charset="0"/>
              </a:rPr>
              <a:t> </a:t>
            </a:r>
          </a:p>
          <a:p>
            <a:pPr algn="just">
              <a:buFontTx/>
              <a:buAutoNum type="arabicPeriod"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Достижение во всех субъектах Российской Федерации стратегических ориентиров национальной образовательной инициативы «Наша новая школа»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just">
              <a:buFontTx/>
              <a:buAutoNum type="arabicPeriod"/>
            </a:pPr>
            <a:endParaRPr lang="ru-RU" sz="16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модернизация муниципальных систем дошкольного образования;</a:t>
            </a: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распространение моделей образовательных систем, обеспечивающих современное качество общего образования;</a:t>
            </a: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распространение моделей государственно-общественного управления образованием;</a:t>
            </a:r>
          </a:p>
          <a:p>
            <a:pPr algn="just"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</a:rPr>
              <a:t>формирование общероссийского кадрового ресурса ведущих консультантов по вопросам развития системы образования;</a:t>
            </a:r>
          </a:p>
          <a:p>
            <a:pPr algn="just"/>
            <a:endParaRPr lang="ru-RU" sz="1400" b="1" dirty="0"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97887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>
              <a:buFontTx/>
              <a:buAutoNum type="arabicPeriod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273050" algn="just">
              <a:buFont typeface="Wingdings" pitchFamily="2" charset="2"/>
              <a:buChar char="Ø"/>
              <a:defRPr/>
            </a:pPr>
            <a:r>
              <a:rPr lang="ru-RU" sz="1800" b="1" dirty="0">
                <a:latin typeface="+mn-lt"/>
                <a:cs typeface="+mn-cs"/>
              </a:rPr>
              <a:t>создание во всех федеральных округах </a:t>
            </a:r>
            <a:r>
              <a:rPr lang="ru-RU" sz="1800" b="1" u="sng" dirty="0" err="1">
                <a:latin typeface="+mn-lt"/>
                <a:cs typeface="+mn-cs"/>
              </a:rPr>
              <a:t>стажировочных</a:t>
            </a:r>
            <a:r>
              <a:rPr lang="ru-RU" sz="1800" b="1" u="sng" dirty="0">
                <a:latin typeface="+mn-lt"/>
                <a:cs typeface="+mn-cs"/>
              </a:rPr>
              <a:t> площадок</a:t>
            </a:r>
            <a:r>
              <a:rPr lang="ru-RU" sz="1800" b="1" dirty="0">
                <a:latin typeface="+mn-lt"/>
                <a:cs typeface="+mn-cs"/>
              </a:rPr>
              <a:t> для обучения и повышения квалификации педагогических и руководящих работников системы образования в области модернизации муниципальных систем дошкольного образования, распространения моделей образовательных систем, обеспечивающих современное качество общего образования, распространения моделей государственно-общественного управления образованием;</a:t>
            </a:r>
          </a:p>
          <a:p>
            <a:pPr marL="273050" algn="just">
              <a:buFont typeface="Wingdings" pitchFamily="2" charset="2"/>
              <a:buChar char="Ø"/>
              <a:defRPr/>
            </a:pPr>
            <a:endParaRPr lang="ru-RU" sz="1800" b="1" dirty="0">
              <a:latin typeface="+mn-lt"/>
              <a:cs typeface="+mn-cs"/>
            </a:endParaRPr>
          </a:p>
          <a:p>
            <a:pPr marL="273050" algn="just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осуществление повышения квалификации педагогических и руководящих работников системы образования по вопросам реализации федеральных государственных образовательных стандартов общего образования, внедрение персонифицированных моделей повышения квалификации;</a:t>
            </a:r>
          </a:p>
          <a:p>
            <a:pPr marL="273050" algn="just">
              <a:buFont typeface="Wingdings" pitchFamily="2" charset="2"/>
              <a:buChar char="Ø"/>
              <a:defRPr/>
            </a:pPr>
            <a:endParaRPr lang="ru-RU" sz="1800" b="1" dirty="0">
              <a:latin typeface="+mn-lt"/>
              <a:cs typeface="+mn-cs"/>
            </a:endParaRPr>
          </a:p>
          <a:p>
            <a:pPr marL="273050" algn="just">
              <a:buFont typeface="Wingdings" pitchFamily="2" charset="2"/>
              <a:buChar char="Ø"/>
              <a:defRPr/>
            </a:pPr>
            <a:r>
              <a:rPr lang="ru-RU" sz="1800" b="1" dirty="0">
                <a:latin typeface="+mn-lt"/>
                <a:cs typeface="+mn-cs"/>
              </a:rPr>
              <a:t>создание центров справочно-методической и технической поддержки общеобразовательных учреждений по использованию информационных технологий и электронных образовательных ресурсов в учебном процессе.</a:t>
            </a:r>
          </a:p>
          <a:p>
            <a:pPr indent="273050" algn="just">
              <a:defRPr/>
            </a:pPr>
            <a:endParaRPr lang="ru-RU" sz="1400" b="1" dirty="0">
              <a:latin typeface="+mn-lt"/>
              <a:cs typeface="+mn-cs"/>
            </a:endParaRPr>
          </a:p>
          <a:p>
            <a:pPr indent="273050"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</a:p>
        </p:txBody>
      </p:sp>
      <p:sp>
        <p:nvSpPr>
          <p:cNvPr id="110595" name="Rectangle 3"/>
          <p:cNvSpPr>
            <a:spLocks noGrp="1"/>
          </p:cNvSpPr>
          <p:nvPr>
            <p:ph idx="4294967295"/>
          </p:nvPr>
        </p:nvSpPr>
        <p:spPr>
          <a:xfrm>
            <a:off x="539750" y="333375"/>
            <a:ext cx="7940675" cy="6191250"/>
          </a:xfrm>
        </p:spPr>
        <p:txBody>
          <a:bodyPr/>
          <a:lstStyle/>
          <a:p>
            <a:pPr marL="136525" indent="0" algn="ctr">
              <a:buFont typeface="Wingdings 2" pitchFamily="18" charset="2"/>
              <a:buNone/>
            </a:pPr>
            <a:r>
              <a:rPr lang="ru-RU" sz="3200" b="1" u="sng" smtClean="0">
                <a:solidFill>
                  <a:srgbClr val="002060"/>
                </a:solidFill>
              </a:rPr>
              <a:t>Понятие «государственная                     политика     в    области     образования» </a:t>
            </a:r>
          </a:p>
          <a:p>
            <a:pPr marL="136525" indent="0" algn="just"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1) Комплекс мер, предпринимаемых либо программируемых государственными органами власти в отношении образования как социального института. </a:t>
            </a:r>
          </a:p>
          <a:p>
            <a:pPr marL="136525" indent="0" algn="just"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2) Генеральный курс развития образования, определяющий процесс управленческого воздействия институтов законодательной и исполнительной властей государства на сферу образования. </a:t>
            </a:r>
          </a:p>
          <a:p>
            <a:pPr marL="136525" indent="0" algn="just">
              <a:buFont typeface="Wingdings 2" pitchFamily="18" charset="2"/>
              <a:buNone/>
            </a:pPr>
            <a:endParaRPr lang="ru-RU" sz="24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0"/>
            <a:ext cx="8497887" cy="7078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>
              <a:defRPr/>
            </a:pPr>
            <a:r>
              <a:rPr lang="ru-RU" sz="1800" b="1" u="sng" dirty="0">
                <a:latin typeface="+mn-lt"/>
                <a:cs typeface="+mn-cs"/>
              </a:rPr>
              <a:t>2. Распространение на всей территории Российской Федерации современных моделей успешной социализации детей:</a:t>
            </a:r>
          </a:p>
          <a:p>
            <a:pPr indent="273050" algn="just">
              <a:defRPr/>
            </a:pPr>
            <a:r>
              <a:rPr lang="ru-RU" sz="1400" b="1" dirty="0">
                <a:latin typeface="+mn-lt"/>
                <a:cs typeface="+mn-cs"/>
              </a:rPr>
              <a:t>2.1.Распространение  интегрированных моделей общего и дополнительного образования:</a:t>
            </a:r>
          </a:p>
          <a:p>
            <a:pPr indent="273050" algn="just">
              <a:defRPr/>
            </a:pPr>
            <a:r>
              <a:rPr lang="ru-RU" sz="1400" dirty="0">
                <a:latin typeface="+mn-lt"/>
                <a:cs typeface="+mn-cs"/>
              </a:rPr>
              <a:t>инновационные воспитательные модели, обеспечивающие формирование гражданской идентичности обучающихся в условиях поликультурного и </a:t>
            </a:r>
            <a:r>
              <a:rPr lang="ru-RU" sz="1400" dirty="0" err="1">
                <a:latin typeface="+mn-lt"/>
                <a:cs typeface="+mn-cs"/>
              </a:rPr>
              <a:t>поликонфессионального</a:t>
            </a:r>
            <a:r>
              <a:rPr lang="ru-RU" sz="1400" dirty="0">
                <a:latin typeface="+mn-lt"/>
                <a:cs typeface="+mn-cs"/>
              </a:rPr>
              <a:t> общества; реализация комплекса мероприятий по устранению причин и условий, способствующих проявлениям национализма и сепаратизма;</a:t>
            </a:r>
          </a:p>
          <a:p>
            <a:pPr indent="273050" algn="just">
              <a:defRPr/>
            </a:pPr>
            <a:r>
              <a:rPr lang="ru-RU" sz="1400" dirty="0">
                <a:latin typeface="+mn-lt"/>
                <a:cs typeface="+mn-cs"/>
              </a:rPr>
              <a:t>современные образовательные и организационно-правовые модели, обеспечивающие успешную социализацию детей с ограниченными возможностями здоровья и детей-инвалидов;</a:t>
            </a:r>
          </a:p>
          <a:p>
            <a:pPr indent="273050" algn="just">
              <a:defRPr/>
            </a:pPr>
            <a:r>
              <a:rPr lang="ru-RU" sz="1400" dirty="0">
                <a:latin typeface="+mn-lt"/>
                <a:cs typeface="+mn-cs"/>
              </a:rPr>
              <a:t>современные образовательные и организационно-правовые модели, обеспечивающие успешную социализацию детей-сирот и детей, оставшихся без попечения родителей;</a:t>
            </a:r>
          </a:p>
          <a:p>
            <a:pPr indent="273050" algn="just">
              <a:defRPr/>
            </a:pPr>
            <a:r>
              <a:rPr lang="ru-RU" sz="1400" dirty="0">
                <a:latin typeface="+mn-lt"/>
                <a:cs typeface="+mn-cs"/>
              </a:rPr>
              <a:t>модели организации системы отдыха, оздоровления и временной занятости детей;</a:t>
            </a:r>
          </a:p>
          <a:p>
            <a:pPr indent="273050" algn="just">
              <a:defRPr/>
            </a:pPr>
            <a:r>
              <a:rPr lang="ru-RU" sz="1400" dirty="0">
                <a:latin typeface="+mn-lt"/>
                <a:cs typeface="+mn-cs"/>
              </a:rPr>
              <a:t>модели развития </a:t>
            </a:r>
            <a:r>
              <a:rPr lang="ru-RU" sz="1400" dirty="0" err="1">
                <a:latin typeface="+mn-lt"/>
                <a:cs typeface="+mn-cs"/>
              </a:rPr>
              <a:t>техносферы</a:t>
            </a:r>
            <a:r>
              <a:rPr lang="ru-RU" sz="1400" dirty="0">
                <a:latin typeface="+mn-lt"/>
                <a:cs typeface="+mn-cs"/>
              </a:rPr>
              <a:t> деятельности учреждений дополнительного образования детей исследовательской, инженерной, технической, конструкторской направленности; </a:t>
            </a:r>
          </a:p>
          <a:p>
            <a:pPr indent="273050" algn="just">
              <a:defRPr/>
            </a:pPr>
            <a:r>
              <a:rPr lang="ru-RU" sz="1400" dirty="0">
                <a:latin typeface="+mn-lt"/>
                <a:cs typeface="+mn-cs"/>
              </a:rPr>
              <a:t>модели формирования культуры безопасного образа жизни,  развития системы психолого-педагогического и медико-социального сопровождения обучающихся.</a:t>
            </a:r>
          </a:p>
          <a:p>
            <a:pPr indent="273050" algn="just">
              <a:defRPr/>
            </a:pPr>
            <a:r>
              <a:rPr lang="ru-RU" sz="1400" b="1" dirty="0">
                <a:latin typeface="+mn-lt"/>
                <a:cs typeface="+mn-cs"/>
              </a:rPr>
              <a:t>2.2. Создание во всех федеральных округах площадок для обучения и повышения квалификации управленческих кадров и специалистов</a:t>
            </a:r>
            <a:r>
              <a:rPr lang="ru-RU" sz="1400" dirty="0">
                <a:latin typeface="+mn-lt"/>
                <a:cs typeface="+mn-cs"/>
              </a:rPr>
              <a:t>, обеспечивающих распространение моделей успешной социализации детей, а также для подготовки и повышения квалификации педагогических, медицинских работников и вспомогательного персонала для сопровождения обучения детей-инвалидов.</a:t>
            </a:r>
          </a:p>
          <a:p>
            <a:pPr indent="273050" algn="just">
              <a:defRPr/>
            </a:pPr>
            <a:r>
              <a:rPr lang="ru-RU" sz="1400" b="1" dirty="0">
                <a:latin typeface="+mn-lt"/>
                <a:cs typeface="+mn-cs"/>
              </a:rPr>
              <a:t>2.3.Развитие сетевого взаимодействия образовательных учреждений</a:t>
            </a:r>
            <a:r>
              <a:rPr lang="ru-RU" sz="1400" dirty="0">
                <a:latin typeface="+mn-lt"/>
                <a:cs typeface="+mn-cs"/>
              </a:rPr>
              <a:t>, в том числе в регионах с ярко выраженной региональной, этнокультурной составляющей, а также обеспечивающих </a:t>
            </a:r>
            <a:r>
              <a:rPr lang="ru-RU" sz="1400" b="1" dirty="0">
                <a:latin typeface="+mn-lt"/>
                <a:cs typeface="+mn-cs"/>
              </a:rPr>
              <a:t>совместное обучение детей с ограниченными возможностями здоровья.</a:t>
            </a:r>
          </a:p>
          <a:p>
            <a:pPr indent="273050" algn="just">
              <a:defRPr/>
            </a:pPr>
            <a:r>
              <a:rPr lang="ru-RU" sz="1400" b="1" dirty="0">
                <a:latin typeface="+mn-lt"/>
                <a:cs typeface="+mn-cs"/>
              </a:rPr>
              <a:t>2.4. Создание центров поддержки одаренных детей при крупных университетах и дистанционных школ при национальных исследовательских университетах.</a:t>
            </a:r>
          </a:p>
          <a:p>
            <a:pPr indent="273050" algn="just">
              <a:defRPr/>
            </a:pPr>
            <a:r>
              <a:rPr lang="ru-RU" sz="1400" dirty="0">
                <a:latin typeface="+mn-lt"/>
                <a:cs typeface="+mn-cs"/>
              </a:rPr>
              <a:t>2.5. Создание единой </a:t>
            </a:r>
            <a:r>
              <a:rPr lang="ru-RU" sz="1400" b="1" dirty="0">
                <a:latin typeface="+mn-lt"/>
                <a:cs typeface="+mn-cs"/>
              </a:rPr>
              <a:t>федеральной базы данных победителей и призеров Всероссийской олимпиады школьников, олимпиад школьников, мероприятий и конкурсов</a:t>
            </a:r>
            <a:r>
              <a:rPr lang="ru-RU" sz="1400" dirty="0">
                <a:latin typeface="+mn-lt"/>
                <a:cs typeface="+mn-cs"/>
              </a:rPr>
              <a:t>, по результатам которых присваиваются </a:t>
            </a:r>
            <a:r>
              <a:rPr lang="ru-RU" sz="1400" b="1" dirty="0">
                <a:latin typeface="+mn-lt"/>
                <a:cs typeface="+mn-cs"/>
              </a:rPr>
              <a:t>премии для поддержки талантливой молодежи</a:t>
            </a:r>
            <a:r>
              <a:rPr lang="ru-RU" sz="1400" dirty="0">
                <a:latin typeface="+mn-lt"/>
                <a:cs typeface="+mn-cs"/>
              </a:rPr>
              <a:t>.</a:t>
            </a:r>
          </a:p>
          <a:p>
            <a:pPr indent="273050" algn="just">
              <a:defRPr/>
            </a:pPr>
            <a:r>
              <a:rPr lang="ru-RU" sz="1400" dirty="0">
                <a:latin typeface="+mn-lt"/>
                <a:cs typeface="+mn-cs"/>
              </a:rPr>
              <a:t>2.6. Разработка и внедрение </a:t>
            </a:r>
            <a:r>
              <a:rPr lang="ru-RU" sz="1400" b="1" dirty="0">
                <a:latin typeface="+mn-lt"/>
                <a:cs typeface="+mn-cs"/>
              </a:rPr>
              <a:t>норматива </a:t>
            </a:r>
            <a:r>
              <a:rPr lang="ru-RU" sz="1400" b="1" dirty="0" err="1">
                <a:latin typeface="+mn-lt"/>
                <a:cs typeface="+mn-cs"/>
              </a:rPr>
              <a:t>подушевого</a:t>
            </a:r>
            <a:r>
              <a:rPr lang="ru-RU" sz="1400" b="1" dirty="0">
                <a:latin typeface="+mn-lt"/>
                <a:cs typeface="+mn-cs"/>
              </a:rPr>
              <a:t> финансирования на педагогическое сопровождение развития (образования) талантливых детей. </a:t>
            </a:r>
          </a:p>
          <a:p>
            <a:pPr algn="just">
              <a:defRPr/>
            </a:pPr>
            <a:endParaRPr lang="ru-RU" sz="1400" dirty="0">
              <a:latin typeface="+mn-lt"/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0"/>
            <a:ext cx="8497887" cy="701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Мероприятия Программы, направленные на решение задачи «Развитие системы оценки качества образования и </a:t>
            </a:r>
            <a:r>
              <a:rPr lang="ru-RU" sz="2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востребованности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образовательных услуг»</a:t>
            </a:r>
          </a:p>
          <a:p>
            <a:pPr algn="ctr">
              <a:defRPr/>
            </a:pP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buFontTx/>
              <a:buAutoNum type="arabicPeriod"/>
              <a:defRPr/>
            </a:pP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Обеспечение условий для развития и внедрения независимой системы оценки результатов образования на всех уровнях системы образования</a:t>
            </a:r>
            <a:r>
              <a:rPr lang="ru-RU" sz="1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(дошкольное, начальное общее, основное общее, среднее (полное) общее, начальное и среднее профессиональное, высшее профессиональное, послевузовское профессиональное образование, дополнительное образование):</a:t>
            </a:r>
          </a:p>
          <a:p>
            <a:pPr marL="2730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разработка новой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модели общероссийской системы оценки качества общего образования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охватывающей федеральный, региональный и муниципальный уровни, уровень образовательного учреждения, а также создание инструментария ее реализации с обеспечением комплексного мониторинга качества общего образования;</a:t>
            </a:r>
          </a:p>
          <a:p>
            <a:pPr marL="2730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разработка моделей оценки качества дошкольного, начального и среднего профессионального, высшего профессионального, послевузовского профессионального и дополнительного образования, технологии и методики подготовки и проведения процедур контроля и оценки качества образования;</a:t>
            </a:r>
          </a:p>
          <a:p>
            <a:pPr marL="2730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создание механизмов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комплексной оценки академических достижений обучающегося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его компетенций и способностей. </a:t>
            </a:r>
          </a:p>
          <a:p>
            <a:pPr marL="273050" algn="just">
              <a:defRPr/>
            </a:pPr>
            <a:endParaRPr lang="ru-RU" sz="1600" dirty="0"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sz="1600" dirty="0">
                <a:latin typeface="+mn-lt"/>
                <a:cs typeface="+mn-cs"/>
              </a:rPr>
              <a:t>2. Развитие системы оценки качества профессионального образования на основе создания и внедрения механизмов сертификации квалификаций специалистов и выпускников образовательных учреждений с учетом интеграции требований федерального государственного образовательного стандарта и профессиональных стандартов.</a:t>
            </a:r>
          </a:p>
          <a:p>
            <a:pPr algn="just">
              <a:defRPr/>
            </a:pPr>
            <a:endParaRPr lang="ru-RU" sz="1400" dirty="0">
              <a:latin typeface="+mn-lt"/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0"/>
            <a:ext cx="8497887" cy="701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3. Создание единой информационной системы сферы образования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dirty="0">
                <a:latin typeface="+mn-lt"/>
                <a:cs typeface="+mn-cs"/>
              </a:rPr>
              <a:t>создание, внедрение и интеграция компонентов </a:t>
            </a:r>
            <a:r>
              <a:rPr lang="ru-RU" sz="1800" b="1" dirty="0">
                <a:latin typeface="+mn-lt"/>
                <a:cs typeface="+mn-cs"/>
              </a:rPr>
              <a:t>системы управления качеством образования</a:t>
            </a:r>
            <a:r>
              <a:rPr lang="ru-RU" sz="1800" dirty="0">
                <a:latin typeface="+mn-lt"/>
                <a:cs typeface="+mn-cs"/>
              </a:rPr>
              <a:t> в части контроля, надзора и оценки качества образования в федеральных и региональных органах управления образованием, а также в учреждениях профессионального образования;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dirty="0">
                <a:latin typeface="+mn-lt"/>
                <a:cs typeface="+mn-cs"/>
              </a:rPr>
              <a:t>создание </a:t>
            </a:r>
            <a:r>
              <a:rPr lang="ru-RU" sz="1800" b="1" dirty="0">
                <a:latin typeface="+mn-lt"/>
                <a:cs typeface="+mn-cs"/>
              </a:rPr>
              <a:t>интегрированных автоматизированных рабочих мест</a:t>
            </a:r>
            <a:r>
              <a:rPr lang="ru-RU" sz="1800" dirty="0">
                <a:latin typeface="+mn-lt"/>
                <a:cs typeface="+mn-cs"/>
              </a:rPr>
              <a:t>, обеспечивающих доведение, сбор, обработку и представление пользователям региональных и федеральных органов управления образованием данных, позволяющих сформировать интегральную оценку качества образования как в отдельном образовательном учреждении, так и на уровне субъекта Российской Федерации и страны в целом;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разработка и реализация механизмов обеспечения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комплексного электронного мониторинга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с использованием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электронного паспорта общеобразовательных учреждений;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внедрение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электронного документооборота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развитие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системы открытого электронного мониторинга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и обязательной публичной отчетности образовательных учреждений; 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создание и развитие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информационных систем, обеспечивающих процессы управления по отдельным направлениям деятельности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 сфере контроля, надзора и оценки качества образования на федеральном и региональном уровнях, оказание соответствующей поддержки развитию таких информационных систем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уровне органов местного самоуправления, а также на уровне образовательных учреждений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indent="273050" algn="just">
              <a:defRPr/>
            </a:pPr>
            <a:endParaRPr lang="ru-RU" sz="1400" dirty="0">
              <a:latin typeface="+mn-lt"/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476250"/>
            <a:ext cx="8497887" cy="400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>
              <a:defRPr/>
            </a:pPr>
            <a:r>
              <a:rPr lang="ru-RU" b="1" u="sng" dirty="0">
                <a:latin typeface="+mn-lt"/>
                <a:cs typeface="+mn-cs"/>
              </a:rPr>
              <a:t>4. Создание условий для развития государственной и общественной оценки деятельности образовательных учреждений, общественно-профессиональной аккредитации образовательных программ:</a:t>
            </a:r>
          </a:p>
          <a:p>
            <a:pPr indent="273050" algn="just">
              <a:defRPr/>
            </a:pPr>
            <a:endParaRPr lang="ru-RU" b="1" u="sng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государственная поддержка </a:t>
            </a:r>
            <a:r>
              <a:rPr lang="ru-RU" b="1" dirty="0">
                <a:latin typeface="+mn-lt"/>
                <a:cs typeface="+mn-cs"/>
              </a:rPr>
              <a:t>общественно-профессиональным организациям (объединениям), </a:t>
            </a:r>
            <a:r>
              <a:rPr lang="ru-RU" dirty="0">
                <a:latin typeface="+mn-lt"/>
                <a:cs typeface="+mn-cs"/>
              </a:rPr>
              <a:t>разрабатывающим и внедряющим механизмы (методики) внешних экспертных оценок, общественно-профессиональной аккредитации образовательных программ; 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создание и развитие </a:t>
            </a:r>
            <a:r>
              <a:rPr lang="ru-RU" b="1" dirty="0">
                <a:latin typeface="+mn-lt"/>
                <a:cs typeface="+mn-cs"/>
              </a:rPr>
              <a:t>единой базы данных </a:t>
            </a:r>
            <a:r>
              <a:rPr lang="ru-RU" dirty="0">
                <a:latin typeface="+mn-lt"/>
                <a:cs typeface="+mn-cs"/>
              </a:rPr>
              <a:t>о признанных общественно-профессиональных организациях, включенных в соответствующий реестр. </a:t>
            </a:r>
          </a:p>
          <a:p>
            <a:pPr algn="just">
              <a:defRPr/>
            </a:pPr>
            <a:endParaRPr lang="ru-RU" sz="1400" dirty="0">
              <a:latin typeface="+mn-lt"/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476250"/>
            <a:ext cx="8497887" cy="57554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ctr"/>
            <a:r>
              <a:rPr lang="ru-RU" b="1" u="sng" dirty="0">
                <a:latin typeface="+mn-lt"/>
              </a:rPr>
              <a:t>УКАЗ ПРЕЗИДЕНТА РОССИЙСКОЙ ФЕДЕРАЦИИ 7 мая 2012 года N 599</a:t>
            </a:r>
            <a:r>
              <a:rPr lang="ru-RU" u="sng" dirty="0">
                <a:latin typeface="+mn-lt"/>
              </a:rPr>
              <a:t> «</a:t>
            </a:r>
            <a:r>
              <a:rPr lang="ru-RU" b="1" u="sng" dirty="0">
                <a:latin typeface="+mn-lt"/>
              </a:rPr>
              <a:t>О МЕРАХ ПО РЕАЛИЗАЦИИ ГОСУДАРСТВЕННОЙ ПОЛИТИКИ В ОБЛАСТИ ОБРАЗОВАНИЯ И НАУКИ»</a:t>
            </a:r>
          </a:p>
          <a:p>
            <a:pPr indent="273050"/>
            <a:endParaRPr lang="ru-RU" b="1" u="sng" dirty="0">
              <a:latin typeface="+mn-lt"/>
            </a:endParaRPr>
          </a:p>
          <a:p>
            <a:pPr indent="273050" algn="just"/>
            <a:r>
              <a:rPr lang="ru-RU" sz="1600" b="1" dirty="0">
                <a:latin typeface="+mn-lt"/>
              </a:rPr>
              <a:t>В целях дальнейшего совершенствования государственной политики в области образования и </a:t>
            </a:r>
            <a:r>
              <a:rPr lang="ru-RU" sz="1600" b="1" dirty="0" smtClean="0">
                <a:latin typeface="+mn-lt"/>
              </a:rPr>
              <a:t>науки и </a:t>
            </a:r>
            <a:r>
              <a:rPr lang="ru-RU" sz="1600" b="1" dirty="0">
                <a:latin typeface="+mn-lt"/>
              </a:rPr>
              <a:t>подготовки квалифицированных специалистов с учетом требований инновационной экономики постановляю</a:t>
            </a:r>
            <a:r>
              <a:rPr lang="ru-RU" sz="1600" b="1" dirty="0" smtClean="0">
                <a:latin typeface="+mn-lt"/>
              </a:rPr>
              <a:t>:</a:t>
            </a:r>
          </a:p>
          <a:p>
            <a:pPr indent="273050" algn="just"/>
            <a:endParaRPr lang="ru-RU" sz="1600" b="1" dirty="0">
              <a:latin typeface="+mn-lt"/>
            </a:endParaRPr>
          </a:p>
          <a:p>
            <a:pPr indent="273050" algn="just"/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Правительству </a:t>
            </a: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Российской Федерации</a:t>
            </a: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indent="273050" algn="just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а) обеспечить реализацию следующих мероприятий в области образования:</a:t>
            </a:r>
          </a:p>
          <a:p>
            <a:pPr indent="273050" algn="just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внесение в июле 2012 г. в Государственную Думу Федерального Собрания Российской Федерации проекта федерального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закона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"Об образовании в Российской Федерации";</a:t>
            </a:r>
          </a:p>
          <a:p>
            <a:pPr indent="273050" algn="just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разработку и утверждение в декабре 2013 г. Концепции развития математического образования в Российской Федерации на основе аналитических данны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х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 состоянии математического образования на различных уровнях образования;</a:t>
            </a:r>
          </a:p>
          <a:p>
            <a:pPr indent="273050" algn="just"/>
            <a:r>
              <a:rPr lang="ru-RU" sz="1600" b="1" dirty="0">
                <a:latin typeface="+mn-lt"/>
              </a:rPr>
              <a:t>проведение до конца декабря 2012 г. мониторинга деятельности государственных образовательных учреждений в целях оценки эффективности их работы, реорганизации неэффективных государственных образовательных учреждений, предусмотрев при реорганизации таких учреждений обеспечение права обучающихся на завершение обучения в других государственных образовательных учреждениях;</a:t>
            </a:r>
          </a:p>
          <a:p>
            <a:pPr indent="273050" algn="just"/>
            <a:r>
              <a:rPr lang="ru-RU" sz="1600" b="1" dirty="0">
                <a:latin typeface="+mn-lt"/>
              </a:rPr>
              <a:t>разработку и реализацию до конца декабря 2012 г. мер, направленных на повышение эффективности единого государственного экзамена;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476250"/>
            <a:ext cx="8497887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/>
            <a:r>
              <a:rPr lang="ru-RU" sz="1800" b="1" dirty="0">
                <a:latin typeface="+mn-lt"/>
              </a:rPr>
              <a:t>повышение до конца июня 2012 г. размера стипендий до величины </a:t>
            </a:r>
            <a:r>
              <a:rPr lang="ru-RU" sz="1800" b="1" dirty="0" smtClean="0">
                <a:latin typeface="+mn-lt"/>
              </a:rPr>
              <a:t>прожиточного минимума нуждающимся </a:t>
            </a:r>
            <a:r>
              <a:rPr lang="ru-RU" sz="1800" b="1" dirty="0">
                <a:latin typeface="+mn-lt"/>
              </a:rPr>
              <a:t>студентам первого и второго курсов, обучающимся по очной форме обучения за счет бюджетных ассигнований федерального бюджета по программам бакалавриата и программам подготовки специалиста и имеющим оценки успеваемости "хорошо" и "отлично";</a:t>
            </a:r>
          </a:p>
          <a:p>
            <a:pPr indent="273050" algn="just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разработку к июню 2012 г. комплекса мер, направленных на выявление и поддержку одаренных детей и молодежи;</a:t>
            </a:r>
          </a:p>
          <a:p>
            <a:pPr indent="273050" algn="just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утверждение в июле 2012 г. федеральных государственных образовательных </a:t>
            </a:r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сиандартов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среднего (полного) общего образования;</a:t>
            </a:r>
          </a:p>
          <a:p>
            <a:pPr indent="273050" algn="just"/>
            <a:r>
              <a:rPr lang="ru-RU" sz="1800" b="1" dirty="0">
                <a:latin typeface="+mn-lt"/>
              </a:rPr>
              <a:t>осуществление к июню 2013 г. перехода к </a:t>
            </a:r>
            <a:r>
              <a:rPr lang="ru-RU" sz="1800" b="1" dirty="0" err="1">
                <a:latin typeface="+mn-lt"/>
              </a:rPr>
              <a:t>нормативно-подушевому</a:t>
            </a:r>
            <a:r>
              <a:rPr lang="ru-RU" sz="1800" b="1" dirty="0">
                <a:latin typeface="+mn-lt"/>
              </a:rPr>
              <a:t> финансированию образовательных программ высшего профессионального образования, а также повышение нормативов финансирования ведущих университетов, осуществляющих подготовку специалистов по инженерным, медицинским и </a:t>
            </a:r>
            <a:r>
              <a:rPr lang="ru-RU" sz="1800" b="1" dirty="0" err="1">
                <a:latin typeface="+mn-lt"/>
              </a:rPr>
              <a:t>естественно-научным</a:t>
            </a:r>
            <a:r>
              <a:rPr lang="ru-RU" sz="1800" b="1" dirty="0">
                <a:latin typeface="+mn-lt"/>
              </a:rPr>
              <a:t> направлениям (специальностям), предусмотрев при этом, что расчет нормативов осуществляется с учетом особенностей реализации образовательных программ;</a:t>
            </a:r>
          </a:p>
          <a:p>
            <a:pPr indent="273050" algn="just"/>
            <a:r>
              <a:rPr lang="ru-RU" sz="1800" b="1" dirty="0">
                <a:latin typeface="+mn-lt"/>
              </a:rPr>
              <a:t>разработку и утверждение до конца октября 2012 г. </a:t>
            </a:r>
            <a:r>
              <a:rPr lang="ru-RU" sz="1800" b="1" dirty="0" smtClean="0">
                <a:latin typeface="+mn-lt"/>
              </a:rPr>
              <a:t>плана </a:t>
            </a:r>
            <a:r>
              <a:rPr lang="ru-RU" sz="1800" b="1" dirty="0">
                <a:latin typeface="+mn-lt"/>
              </a:rPr>
              <a:t>мероприятий по развитию ведущих университетов, предусматривающих повышение их конкурентоспособности среди ведущих мировых научно-образовательных центров;</a:t>
            </a:r>
          </a:p>
          <a:p>
            <a:pPr indent="273050" algn="just"/>
            <a:endParaRPr lang="ru-RU" sz="1600" dirty="0">
              <a:latin typeface="Times New Roman" pitchFamily="18" charset="0"/>
            </a:endParaRPr>
          </a:p>
          <a:p>
            <a:pPr indent="273050"/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476250"/>
            <a:ext cx="8497887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/>
            <a:r>
              <a:rPr lang="ru-RU" sz="1800" b="1" dirty="0">
                <a:latin typeface="+mn-lt"/>
              </a:rPr>
              <a:t>в)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обеспечить достижение следующих показателей в области образования:</a:t>
            </a:r>
          </a:p>
          <a:p>
            <a:pPr indent="273050" algn="just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достижение к 2016 году 100 процентов доступности дошкольного образования для детей в возрасте от трех до семи лет;</a:t>
            </a:r>
          </a:p>
          <a:p>
            <a:pPr indent="273050" algn="just"/>
            <a:r>
              <a:rPr lang="ru-RU" sz="1800" b="1" dirty="0">
                <a:latin typeface="+mn-lt"/>
              </a:rPr>
              <a:t>вхождение к 2020 году не менее пяти российских университетов в первую сотню ведущих мировых университетов согласно мировому рейтингу университетов;</a:t>
            </a:r>
          </a:p>
          <a:p>
            <a:pPr indent="273050" algn="just"/>
            <a:r>
              <a:rPr lang="ru-RU" sz="1800" b="1" dirty="0">
                <a:latin typeface="+mn-lt"/>
              </a:rPr>
              <a:t>увеличение к 2015 году доли занятого населения в возрасте от 25 до 65 лет, прошедшего повышение квалификации и (или) профессиональную подготовку, в общей численности занятого в области экономики населения этой возрастной группы до 37 процентов;</a:t>
            </a:r>
          </a:p>
          <a:p>
            <a:pPr indent="273050" algn="just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увеличение к 2020 году числа детей в возрасте от 5 до 18 лет, обучающихся по дополнительным образовательным программам, в общей численности детей этого возраста до 70 - 75 процентов, предусмотрев, что 50 процентов из них должны обучаться за счет бюджетных ассигнований федерального бюджета;</a:t>
            </a:r>
          </a:p>
          <a:p>
            <a:pPr indent="273050" algn="just"/>
            <a:r>
              <a:rPr lang="ru-RU" sz="1800" b="1" dirty="0">
                <a:latin typeface="+mn-lt"/>
              </a:rPr>
              <a:t>увеличение к 2020 году доли образовательных учреждений среднего профессионального образования и образовательных учреждений высшего профессионального образования, здания которых приспособлены для обучения лиц с ограниченными возможностями здоровья, с 3 до 25 процентов;</a:t>
            </a:r>
            <a:r>
              <a:rPr lang="ru-RU" sz="1800" dirty="0">
                <a:latin typeface="+mn-lt"/>
              </a:rPr>
              <a:t> </a:t>
            </a:r>
          </a:p>
          <a:p>
            <a:pPr indent="273050"/>
            <a:endParaRPr lang="ru-RU"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476250"/>
            <a:ext cx="8497887" cy="64633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/>
            <a:r>
              <a:rPr lang="ru-RU" sz="1800" b="1" dirty="0">
                <a:latin typeface="+mn-lt"/>
              </a:rPr>
              <a:t>2. Правительству Российской Федерации совместно с органами исполнительной власти субъектов Российской Федерации:</a:t>
            </a:r>
          </a:p>
          <a:p>
            <a:pPr indent="273050" algn="just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а) принять к сентябрю 2012 г. меры, направленные на ликвидацию очередей на зачисление детей в возрасте от трех до семи лет в дошкольные образовательные учреждения, предусмотрев расширение форм и способов получения дошкольного образования, в том числе в частных дошкольных образовательных учреждениях;</a:t>
            </a:r>
          </a:p>
          <a:p>
            <a:pPr indent="273050" algn="just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б) подготовить до конца ноября 2012 г. предложения о передаче субъектам Российской Федерации полномочий по предоставлению дополнительного образования детям, предусмотрев при необходимости </a:t>
            </a:r>
            <a:r>
              <a:rPr lang="ru-RU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софинансирование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реализации названных полномочий за счет бюджетных ассигнований федерального бюджета;</a:t>
            </a:r>
          </a:p>
          <a:p>
            <a:pPr indent="273050" algn="just"/>
            <a:r>
              <a:rPr lang="ru-RU" sz="1800" b="1" dirty="0">
                <a:latin typeface="+mn-lt"/>
              </a:rPr>
              <a:t>в) обеспечить до конца 2013 года реализацию мероприятий по поддержке педагогических работников, работающих с детьми из социально неблагополучных семей.</a:t>
            </a:r>
          </a:p>
          <a:p>
            <a:pPr indent="273050" algn="just"/>
            <a:r>
              <a:rPr lang="ru-RU" sz="1800" b="1" dirty="0">
                <a:latin typeface="+mn-lt"/>
              </a:rPr>
              <a:t>3. Правительству Российской Федерации совместно с органами исполнительной власти субъектов Российской Федерации и общероссийскими объединениями работодателей проработать до конца мая 2013 г. вопрос о формировании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многофункциональных центров прикладных квалификаций, осуществляющих обучение на базе среднего (полного) общего образования</a:t>
            </a:r>
            <a:r>
              <a:rPr lang="ru-RU" sz="1800" b="1" dirty="0">
                <a:latin typeface="+mn-lt"/>
              </a:rPr>
              <a:t>, в том числе путем преобразования существующих учреждений начального и среднего профессионального образования в такие центры.</a:t>
            </a:r>
            <a:endParaRPr lang="ru-RU" sz="1800" dirty="0">
              <a:latin typeface="+mn-lt"/>
            </a:endParaRPr>
          </a:p>
          <a:p>
            <a:pPr indent="273050" algn="just"/>
            <a:endParaRPr lang="ru-RU" sz="1800" dirty="0"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2276475"/>
            <a:ext cx="8424863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ГОСУДАРСТВЕННАЯ ПРОГРАММА РОССИЙСКОЙ ФЕДЕРАЦИИ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«РАЗВИТИЕ ОБРАЗОВАНИЯ»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на 2013 - 2020 годы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23850" y="-721566"/>
            <a:ext cx="8496300" cy="69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3050" algn="just"/>
            <a:endParaRPr lang="ru-RU" b="1" u="sng" dirty="0">
              <a:latin typeface="Times New Roman" pitchFamily="18" charset="0"/>
            </a:endParaRPr>
          </a:p>
          <a:p>
            <a:pPr indent="273050" algn="just"/>
            <a:endParaRPr lang="ru-RU" b="1" u="sng" dirty="0">
              <a:latin typeface="Times New Roman" pitchFamily="18" charset="0"/>
            </a:endParaRPr>
          </a:p>
          <a:p>
            <a:pPr indent="273050" algn="just"/>
            <a:endParaRPr lang="ru-RU" b="1" u="sng" dirty="0">
              <a:latin typeface="Times New Roman" pitchFamily="18" charset="0"/>
            </a:endParaRPr>
          </a:p>
          <a:p>
            <a:pPr indent="273050" algn="just"/>
            <a:endParaRPr lang="ru-RU" b="1" u="sng" dirty="0">
              <a:latin typeface="Times New Roman" pitchFamily="18" charset="0"/>
            </a:endParaRPr>
          </a:p>
          <a:p>
            <a:pPr indent="273050" algn="just"/>
            <a:r>
              <a:rPr lang="ru-RU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Государственная программа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система мероприятий (взаимоувязанных по задачам, срокам осуществления и ресурсам)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 </a:t>
            </a:r>
          </a:p>
          <a:p>
            <a:pPr indent="273050" algn="just"/>
            <a:r>
              <a:rPr lang="ru-RU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Государственная программа включает в себя федеральные целевые программы и подпрограммы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содержащие в том числе ведомственные целевые программы и отдельные мероприятия органов государственной власти (далее - подпрограммы). </a:t>
            </a:r>
          </a:p>
          <a:p>
            <a:pPr indent="273050" algn="just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Подпрограммы направлены на решение конкретных задач в рамках государственной программы. </a:t>
            </a:r>
          </a:p>
          <a:p>
            <a:pPr indent="273050" algn="just"/>
            <a:r>
              <a:rPr lang="ru-RU" sz="1800" b="1" u="sng" dirty="0">
                <a:latin typeface="Times New Roman" pitchFamily="18" charset="0"/>
              </a:rPr>
              <a:t>Разработка и реализация государственной программы осуществляются федеральным органом исполнительной власти</a:t>
            </a:r>
            <a:r>
              <a:rPr lang="ru-RU" sz="1800" b="1" dirty="0">
                <a:latin typeface="Times New Roman" pitchFamily="18" charset="0"/>
              </a:rPr>
              <a:t>, определенным Правительством Российской Федерации в качестве </a:t>
            </a:r>
            <a:r>
              <a:rPr lang="ru-RU" sz="1800" b="1" u="sng" dirty="0">
                <a:latin typeface="Times New Roman" pitchFamily="18" charset="0"/>
              </a:rPr>
              <a:t>ответственного исполнителя государственной программы</a:t>
            </a:r>
            <a:r>
              <a:rPr lang="ru-RU" sz="1800" dirty="0">
                <a:latin typeface="Times New Roman" pitchFamily="18" charset="0"/>
              </a:rPr>
              <a:t>, </a:t>
            </a:r>
            <a:r>
              <a:rPr lang="ru-RU" sz="1800" b="1" dirty="0">
                <a:latin typeface="Times New Roman" pitchFamily="18" charset="0"/>
              </a:rPr>
              <a:t>совместно с заинтересованными  федеральными  органами исполнительной власти - </a:t>
            </a:r>
            <a:r>
              <a:rPr lang="ru-RU" sz="1800" b="1" u="sng" dirty="0">
                <a:latin typeface="Times New Roman" pitchFamily="18" charset="0"/>
              </a:rPr>
              <a:t>соисполнителями государственной программы и участниками государственной программы</a:t>
            </a:r>
            <a:r>
              <a:rPr lang="ru-RU" sz="1800" b="1" dirty="0">
                <a:latin typeface="Times New Roman" pitchFamily="18" charset="0"/>
              </a:rPr>
              <a:t>.</a:t>
            </a:r>
          </a:p>
          <a:p>
            <a:pPr indent="273050" algn="just"/>
            <a:r>
              <a:rPr lang="ru-RU" sz="1400" b="1" dirty="0">
                <a:latin typeface="Times New Roman" pitchFamily="18" charset="0"/>
              </a:rPr>
              <a:t>__________________________________________________________________________________________</a:t>
            </a:r>
          </a:p>
          <a:p>
            <a:pPr indent="273050" algn="just">
              <a:lnSpc>
                <a:spcPct val="50000"/>
              </a:lnSpc>
            </a:pPr>
            <a:endParaRPr lang="ru-RU" sz="1400" b="1" dirty="0">
              <a:latin typeface="Times New Roman" pitchFamily="18" charset="0"/>
            </a:endParaRPr>
          </a:p>
          <a:p>
            <a:pPr indent="273050" algn="just">
              <a:lnSpc>
                <a:spcPct val="75000"/>
              </a:lnSpc>
            </a:pPr>
            <a:r>
              <a:rPr lang="ru-RU" sz="1400" b="1" dirty="0">
                <a:latin typeface="Times New Roman" pitchFamily="18" charset="0"/>
              </a:rPr>
              <a:t>Постановление Правительства Российской Федерации от 2 августа 2010 г. №588 «Об утверждении порядка разработки, реализации и оценки эффективности государственных программ Российской Федерации»</a:t>
            </a:r>
            <a:r>
              <a:rPr lang="ru-RU" sz="2400" dirty="0"/>
              <a:t>  </a:t>
            </a:r>
            <a:r>
              <a:rPr lang="ru-RU" sz="1200" dirty="0"/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539750" y="333375"/>
            <a:ext cx="7940675" cy="6335713"/>
          </a:xfrm>
        </p:spPr>
        <p:txBody>
          <a:bodyPr>
            <a:normAutofit fontScale="40000" lnSpcReduction="200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7000" b="1" dirty="0" smtClean="0">
                <a:solidFill>
                  <a:srgbClr val="002060"/>
                </a:solidFill>
              </a:rPr>
              <a:t>        </a:t>
            </a:r>
            <a:r>
              <a:rPr lang="ru-RU" sz="7000" b="1" u="sng" dirty="0" smtClean="0">
                <a:solidFill>
                  <a:srgbClr val="002060"/>
                </a:solidFill>
              </a:rPr>
              <a:t>Основные принципы государственной политики в сфере образования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6000" b="1" dirty="0" smtClean="0">
              <a:solidFill>
                <a:srgbClr val="002060"/>
              </a:solidFill>
            </a:endParaRPr>
          </a:p>
          <a:p>
            <a:pPr marL="95250" indent="0" algn="just">
              <a:buFont typeface="Wingdings 2" pitchFamily="18" charset="2"/>
              <a:buNone/>
              <a:defRPr/>
            </a:pPr>
            <a:r>
              <a:rPr lang="ru-RU" sz="5500" dirty="0" smtClean="0">
                <a:solidFill>
                  <a:srgbClr val="002060"/>
                </a:solidFill>
              </a:rPr>
              <a:t>1) признание </a:t>
            </a:r>
            <a:r>
              <a:rPr lang="ru-RU" sz="5500" b="1" dirty="0" smtClean="0">
                <a:solidFill>
                  <a:srgbClr val="002060"/>
                </a:solidFill>
              </a:rPr>
              <a:t>приоритетности образования</a:t>
            </a:r>
            <a:r>
              <a:rPr lang="ru-RU" sz="5500" dirty="0" smtClean="0">
                <a:solidFill>
                  <a:srgbClr val="002060"/>
                </a:solidFill>
              </a:rPr>
              <a:t>;</a:t>
            </a:r>
          </a:p>
          <a:p>
            <a:pPr marL="95250" indent="0" algn="just">
              <a:buFont typeface="Wingdings 2" pitchFamily="18" charset="2"/>
              <a:buNone/>
              <a:defRPr/>
            </a:pPr>
            <a:r>
              <a:rPr lang="ru-RU" sz="5500" dirty="0" smtClean="0">
                <a:solidFill>
                  <a:srgbClr val="002060"/>
                </a:solidFill>
              </a:rPr>
              <a:t>2) </a:t>
            </a:r>
            <a:r>
              <a:rPr lang="ru-RU" sz="5500" b="1" dirty="0" smtClean="0">
                <a:solidFill>
                  <a:srgbClr val="002060"/>
                </a:solidFill>
              </a:rPr>
              <a:t>обеспечение   права каждого  человека  на   образование</a:t>
            </a:r>
            <a:r>
              <a:rPr lang="ru-RU" sz="5500" dirty="0" smtClean="0">
                <a:solidFill>
                  <a:srgbClr val="002060"/>
                </a:solidFill>
              </a:rPr>
              <a:t>, недопустимость дискриминации в сфере образования;</a:t>
            </a:r>
          </a:p>
          <a:p>
            <a:pPr marL="95250" indent="0" algn="just">
              <a:buFont typeface="Wingdings 2" pitchFamily="18" charset="2"/>
              <a:buNone/>
              <a:defRPr/>
            </a:pPr>
            <a:r>
              <a:rPr lang="ru-RU" sz="5500" dirty="0" smtClean="0">
                <a:solidFill>
                  <a:srgbClr val="002060"/>
                </a:solidFill>
              </a:rPr>
              <a:t>3) </a:t>
            </a:r>
            <a:r>
              <a:rPr lang="ru-RU" sz="5500" b="1" dirty="0" smtClean="0">
                <a:solidFill>
                  <a:srgbClr val="002060"/>
                </a:solidFill>
              </a:rPr>
              <a:t>гуманистический характер образования</a:t>
            </a:r>
            <a:r>
              <a:rPr lang="ru-RU" sz="5500" dirty="0" smtClean="0">
                <a:solidFill>
                  <a:srgbClr val="002060"/>
                </a:solidFill>
              </a:rPr>
              <a:t>, приоритет жизни и здоровья человека, прав и свобод личности, свободного развития личности, воспитание взаимоуважения, трудолюбия, гражданственности, патриотизма, ответственности, правовой культуры, бережного отношения к природе и окружающей среде, рационального природопользования;</a:t>
            </a:r>
          </a:p>
          <a:p>
            <a:pPr marL="95250" indent="0" algn="just">
              <a:buFont typeface="Wingdings 2" pitchFamily="18" charset="2"/>
              <a:buNone/>
              <a:defRPr/>
            </a:pPr>
            <a:r>
              <a:rPr lang="ru-RU" sz="5500" dirty="0" smtClean="0">
                <a:solidFill>
                  <a:srgbClr val="002060"/>
                </a:solidFill>
              </a:rPr>
              <a:t>4) </a:t>
            </a:r>
            <a:r>
              <a:rPr lang="ru-RU" sz="5500" b="1" dirty="0" smtClean="0">
                <a:solidFill>
                  <a:srgbClr val="002060"/>
                </a:solidFill>
              </a:rPr>
              <a:t>единство   образовательного   пространства   </a:t>
            </a:r>
            <a:r>
              <a:rPr lang="ru-RU" sz="5500" dirty="0" smtClean="0">
                <a:solidFill>
                  <a:srgbClr val="002060"/>
                </a:solidFill>
              </a:rPr>
              <a:t>на    территории Российской Федерации, защита и развитие этнокультурных особенностей и традиций народов Российской Федерации в условиях многонационального государства;</a:t>
            </a:r>
          </a:p>
          <a:p>
            <a:pPr marL="95250" indent="0" algn="just">
              <a:buFont typeface="Wingdings 2" pitchFamily="18" charset="2"/>
              <a:buNone/>
              <a:defRPr/>
            </a:pPr>
            <a:r>
              <a:rPr lang="ru-RU" sz="5100" dirty="0" smtClean="0">
                <a:solidFill>
                  <a:srgbClr val="002060"/>
                </a:solidFill>
              </a:rPr>
              <a:t>____________________________________________________________</a:t>
            </a:r>
          </a:p>
          <a:p>
            <a:pPr marL="95250" indent="0" algn="just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Статья 3 Федерального закона от 29.12.2012  №273 –ФЗ «Об образовании в Российской Федерации».</a:t>
            </a:r>
          </a:p>
          <a:p>
            <a:pPr marL="95250" indent="0" algn="just">
              <a:buFont typeface="Wingdings 2" pitchFamily="18" charset="2"/>
              <a:buNone/>
              <a:defRPr/>
            </a:pPr>
            <a:endParaRPr lang="ru-RU" sz="4000" dirty="0" smtClean="0">
              <a:solidFill>
                <a:srgbClr val="002060"/>
              </a:solidFill>
            </a:endParaRPr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288" y="241300"/>
            <a:ext cx="8353425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Государственная программа Российской Федерации «Развитие образования» на 2013 - 2020 годы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algn="r">
              <a:defRPr/>
            </a:pPr>
            <a:r>
              <a:rPr lang="ru-RU" b="1" dirty="0">
                <a:latin typeface="+mn-lt"/>
                <a:cs typeface="+mn-cs"/>
              </a:rPr>
              <a:t>Утверждена </a:t>
            </a:r>
          </a:p>
          <a:p>
            <a:pPr algn="r">
              <a:defRPr/>
            </a:pPr>
            <a:r>
              <a:rPr lang="ru-RU" sz="1800" b="1" dirty="0">
                <a:latin typeface="+mn-lt"/>
                <a:cs typeface="+mn-cs"/>
              </a:rPr>
              <a:t>Постановлением Правительства Российской Федерации </a:t>
            </a:r>
          </a:p>
          <a:p>
            <a:pPr algn="r">
              <a:defRPr/>
            </a:pPr>
            <a:r>
              <a:rPr lang="ru-RU" sz="1800" b="1" dirty="0">
                <a:latin typeface="+mn-lt"/>
                <a:cs typeface="+mn-cs"/>
              </a:rPr>
              <a:t>от 15 апреля 2014 г. № 295</a:t>
            </a:r>
          </a:p>
          <a:p>
            <a:pPr algn="r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r>
              <a:rPr lang="ru-RU" b="1" u="sng" dirty="0">
                <a:solidFill>
                  <a:srgbClr val="002060"/>
                </a:solidFill>
                <a:latin typeface="+mn-lt"/>
                <a:cs typeface="+mn-cs"/>
              </a:rPr>
              <a:t>Программно-целевые инструменты Программы</a:t>
            </a:r>
            <a:r>
              <a:rPr lang="ru-RU" u="sng" dirty="0">
                <a:solidFill>
                  <a:srgbClr val="002060"/>
                </a:solidFill>
                <a:latin typeface="+mn-lt"/>
                <a:cs typeface="+mn-cs"/>
              </a:rPr>
              <a:t>: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Федеральная целевая программа "Русский язык</a:t>
            </a:r>
            <a:r>
              <a:rPr lang="ru-RU" dirty="0">
                <a:solidFill>
                  <a:srgbClr val="002060"/>
                </a:solidFill>
                <a:cs typeface="+mn-cs"/>
              </a:rPr>
              <a:t>"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на 2011 - 2015 годы,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Федеральная целевая программа развития образования на 2011 - 2015 годы.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u="sng" dirty="0">
                <a:solidFill>
                  <a:srgbClr val="002060"/>
                </a:solidFill>
                <a:latin typeface="+mn-lt"/>
                <a:cs typeface="+mn-cs"/>
              </a:rPr>
              <a:t>Подпрограммы Программы: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подпрограмма 1  "Развитие профессионального образования";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подпрограмма 2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"Развитие дошкольного, общего и дополнительного образования детей";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подпрограмма 3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"Развитие системы оценки качества образования и информационной прозрачности системы образования";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подпрограмма 4 "Вовлечение молодежи в социальную практику".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23850" y="196850"/>
            <a:ext cx="8351838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ru-RU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Цели Программы: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обеспечение высокого качества российского образования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в соответствии с меняющимися запросами населениями и перспективными задачами развития российского общества и экономики;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 повышение эффективности реализации молодежной политики в интересах инновационного социально ориентированного развития страны.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ru-RU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Задачи Программы</a:t>
            </a:r>
            <a:r>
              <a:rPr lang="ru-RU" sz="1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формирование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 гибкой, подотчетной обществу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системы непрерывного образования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, развивающей человеческий потенциал, обеспечивающей текущие и перспективные потребности социально-экономического развития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развитие инфраструктуры и организационно-экономических механизмов, обеспечивающих максимально равную доступность услуг дошкольного, общего, дополнительного образования детей;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модернизация образовательных программ в системах дошкольного, общего и дополнительного образования детей, направленная на достижение современного качества учебных результатов и результатов социализации;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создание современной системы оценки качества образования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 на основе принципов открытости, объективности, прозрачности, общественно-профессионального участия;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 обеспечение эффективной системы по социализации и самореализации молодежи, развитию потенциала молодежи.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95288" y="397480"/>
            <a:ext cx="83534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</a:rPr>
              <a:t>Целевые   индикаторы   и  показатели   Программы  (общее образование):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удельный вес численности населения в возрасте 5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- 18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лет, охваченного общим и профессиональным образованием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, в общей численности населения в возрасте 5 - 18 лет;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доступность дошкольного образования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(отношение численности детей 3 - 7 лет, которым предоставлена возможность получать услуги дошкольного образования, к численности детей в возрасте 3 - 7 лет, скорректированной на численность детей в возрасте 5-7 лет, обучающихся в школе);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отношение среднего балла единого государственного экзамена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(в расчете на 2 обязательных предмета)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в 10 процентах школ с лучшими результатами единого государственного экзамена к среднему баллу единого государственного экзамена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(в расчете на 2 обязательных предмета)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 в 10 процентах школ с худшими результатами единого государственного экзамена;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удельный вес численности обучающихся государственных (муниципальных) общеобразовательных организаций, которым предоставлена возможность обучаться в соответствии с основными современными требованиями,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в общей численности обучающихся;</a:t>
            </a:r>
          </a:p>
          <a:p>
            <a:endParaRPr lang="ru-RU" sz="18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288" y="57150"/>
            <a:ext cx="8353425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73050"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    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Ожидаемые результаты реализации Программы </a:t>
            </a:r>
            <a:r>
              <a:rPr lang="ru-RU" sz="1800" b="1" u="sng" dirty="0">
                <a:solidFill>
                  <a:srgbClr val="C00000"/>
                </a:solidFill>
                <a:latin typeface="+mn-lt"/>
                <a:cs typeface="+mn-cs"/>
              </a:rPr>
              <a:t>(общее образование):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улучшатся результаты российских школьников по итогам международных сопоставительных исследований качества общего образования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(PIRLS, TIMSS, PISA);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002060"/>
                </a:solidFill>
                <a:latin typeface="+mn-lt"/>
                <a:cs typeface="+mn-cs"/>
              </a:rPr>
              <a:t>повысится удовлетворенность населения качеством образовательных услуг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002060"/>
                </a:solidFill>
                <a:latin typeface="+mn-lt"/>
                <a:cs typeface="+mn-cs"/>
              </a:rPr>
              <a:t>совокупный объем затрат на сферу образования по отношению к валовому внутреннему продукту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(бюджетные средства, средства семей и предприятий, направляемые в систему образования)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+mn-lt"/>
                <a:cs typeface="+mn-cs"/>
              </a:rPr>
              <a:t>увеличится с 4,9 до 6,3 %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(в случае реализации </a:t>
            </a:r>
            <a:r>
              <a:rPr lang="ru-RU" sz="1800" dirty="0" err="1">
                <a:solidFill>
                  <a:srgbClr val="002060"/>
                </a:solidFill>
                <a:latin typeface="+mn-lt"/>
                <a:cs typeface="+mn-cs"/>
              </a:rPr>
              <a:t>модернизационного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сценария)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002060"/>
                </a:solidFill>
                <a:latin typeface="+mn-lt"/>
                <a:cs typeface="+mn-cs"/>
              </a:rPr>
              <a:t>повысится эффективность использования бюджетных средств, будет обеспечена финансово-хозяйственная самостоятельность образовательных организаций за счет реализации новых принципов финансирования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(на основе государственных (муниципальных) заданий)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повысится привлекательность педагогической профессии и уровень квалификации преподавательских кадров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288" y="693738"/>
            <a:ext cx="8353425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во всех общеобразовательных организациях будут созданы условия, соответствующие требованиям федеральных государственных образовательных стандартов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менее 75 % детей 5- 18 лет будут охвачены программами дополнительного образования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sz="2200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002060"/>
                </a:solidFill>
                <a:latin typeface="+mn-lt"/>
                <a:cs typeface="+mn-cs"/>
              </a:rPr>
              <a:t>увеличится доля молодых людей, участвующих в деятельности молодежных общественных объединений, с 17 % в 2010 году до 28 % к 2020 году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>
              <a:defRPr/>
            </a:pPr>
            <a:endParaRPr lang="ru-RU" sz="1100" dirty="0"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813" y="-2563813"/>
            <a:ext cx="7200900" cy="974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800" b="1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800" b="1" u="sng" dirty="0">
                <a:solidFill>
                  <a:srgbClr val="002060"/>
                </a:solidFill>
                <a:latin typeface="+mn-lt"/>
                <a:cs typeface="+mn-cs"/>
              </a:rPr>
              <a:t>Общая характеристика сферы реализации Программы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(В редакции </a:t>
            </a:r>
            <a:r>
              <a:rPr lang="ru-RU" sz="1800" dirty="0">
                <a:latin typeface="+mn-lt"/>
                <a:cs typeface="+mn-cs"/>
              </a:rPr>
              <a:t>Распоряжения Правительства Российской Федерации от 15.05.2013 №792-р)</a:t>
            </a: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buFontTx/>
              <a:buAutoNum type="arabicPeriod"/>
              <a:defRPr/>
            </a:pP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Масштаб системы образования и доступность образовательных услуг</a:t>
            </a:r>
            <a:r>
              <a:rPr lang="ru-RU" sz="2400" u="sng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</a:p>
          <a:p>
            <a:pPr indent="273050" algn="just">
              <a:buFontTx/>
              <a:buAutoNum type="arabicPeriod"/>
              <a:defRPr/>
            </a:pPr>
            <a:endParaRPr lang="ru-RU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1163638" indent="273050" algn="just">
              <a:tabLst>
                <a:tab pos="273050" algn="l"/>
                <a:tab pos="1614488" algn="l"/>
              </a:tabLst>
              <a:defRPr/>
            </a:pPr>
            <a:r>
              <a:rPr lang="ru-RU" sz="2200" b="1" u="sng" dirty="0">
                <a:solidFill>
                  <a:srgbClr val="002060"/>
                </a:solidFill>
                <a:latin typeface="+mn-lt"/>
                <a:cs typeface="+mn-cs"/>
              </a:rPr>
              <a:t>Уровень образования населения России - один из самых высоких в мире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Доля населения без образования и с начальным общим образованием составляет в России менее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2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% (один из самых низких показателей среди стран Организации экономического сотрудничества и развития). </a:t>
            </a:r>
          </a:p>
          <a:p>
            <a:pPr marL="1163638" indent="273050" algn="just">
              <a:tabLst>
                <a:tab pos="273050" algn="l"/>
              </a:tabLst>
              <a:defRPr/>
            </a:pPr>
            <a:r>
              <a:rPr lang="ru-RU" sz="2200" b="1" u="sng" dirty="0">
                <a:solidFill>
                  <a:srgbClr val="002060"/>
                </a:solidFill>
                <a:latin typeface="+mn-lt"/>
                <a:cs typeface="+mn-cs"/>
              </a:rPr>
              <a:t>Охват общим образованием населения в возрасте от 7 до 17 лет - 99,8%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(по этому показателю Россия превосходит большинство стран Организации экономического сотрудничества и развития)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1163638" indent="273050" algn="just">
              <a:tabLst>
                <a:tab pos="273050" algn="l"/>
              </a:tabLst>
              <a:defRPr/>
            </a:pPr>
            <a:r>
              <a:rPr lang="ru-RU" sz="2200" b="1" u="sng" dirty="0">
                <a:solidFill>
                  <a:srgbClr val="002060"/>
                </a:solidFill>
                <a:latin typeface="+mn-lt"/>
                <a:cs typeface="+mn-cs"/>
              </a:rPr>
              <a:t>Россия входит в число мировых лидеров по численности студентов программ третичного образования</a:t>
            </a:r>
            <a:r>
              <a:rPr lang="ru-RU" sz="2200" u="sng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 marL="1163638" indent="273050" algn="just">
              <a:tabLst>
                <a:tab pos="273050" algn="l"/>
              </a:tabLst>
              <a:defRPr/>
            </a:pPr>
            <a:endParaRPr lang="ru-RU" sz="2200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endParaRPr lang="ru-RU" sz="2400" dirty="0">
              <a:cs typeface="+mn-cs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755650" y="2636838"/>
            <a:ext cx="484188" cy="9779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755650" y="4149725"/>
            <a:ext cx="484188" cy="9779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755650" y="5445125"/>
            <a:ext cx="484188" cy="9779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350" y="-1111250"/>
            <a:ext cx="7345363" cy="88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</a:p>
          <a:p>
            <a:pPr marL="985838" indent="355600" algn="just">
              <a:defRPr/>
            </a:pPr>
            <a:r>
              <a:rPr lang="ru-RU" sz="2200" b="1" u="sng" dirty="0">
                <a:solidFill>
                  <a:srgbClr val="002060"/>
                </a:solidFill>
                <a:latin typeface="+mn-lt"/>
                <a:cs typeface="+mn-cs"/>
              </a:rPr>
              <a:t>В Российской Федерации доля экономически активного населения, участвующего в непрерывном образовании, в настоящее время не превышает 22,4 %</a:t>
            </a:r>
            <a:r>
              <a:rPr lang="ru-RU" sz="2200" b="1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Доля экономически активного населения развитых европейских стран, участвующего в дополнительном профессиональном образовании, достигает </a:t>
            </a:r>
            <a:r>
              <a:rPr lang="ru-RU" sz="2200" b="1" u="sng" dirty="0">
                <a:solidFill>
                  <a:srgbClr val="002060"/>
                </a:solidFill>
                <a:latin typeface="+mn-lt"/>
                <a:cs typeface="+mn-cs"/>
              </a:rPr>
              <a:t>60 - 70 </a:t>
            </a:r>
            <a:r>
              <a:rPr lang="ru-RU" sz="2200" u="sng" dirty="0">
                <a:solidFill>
                  <a:srgbClr val="002060"/>
                </a:solidFill>
                <a:latin typeface="+mn-lt"/>
                <a:cs typeface="+mn-cs"/>
              </a:rPr>
              <a:t>%. </a:t>
            </a:r>
          </a:p>
          <a:p>
            <a:pPr marL="985838" indent="355600" algn="just">
              <a:defRPr/>
            </a:pPr>
            <a:endParaRPr lang="ru-RU" sz="22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985838" indent="355600" algn="just">
              <a:defRPr/>
            </a:pP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Доля молодых людей, получающих среднее общее образование в России, несколько выше среднего для стран Организации экономического сотрудничества и развития уровня. Однако </a:t>
            </a:r>
            <a:r>
              <a:rPr lang="ru-RU" sz="2200" b="1" u="sng" dirty="0">
                <a:solidFill>
                  <a:srgbClr val="002060"/>
                </a:solidFill>
                <a:latin typeface="+mn-lt"/>
                <a:cs typeface="+mn-cs"/>
              </a:rPr>
              <a:t>ожидаемая продолжительность образования для детей в возрасте пяти лет в России ниже (15,8 лет против 17,6 лет)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что связано, в первую очередь, с относительно коротким школьным образованием.</a:t>
            </a:r>
          </a:p>
          <a:p>
            <a:pPr marL="985838" indent="355600" algn="just">
              <a:defRPr/>
            </a:pPr>
            <a:endParaRPr lang="ru-RU" sz="22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985838" indent="355600" algn="just">
              <a:defRPr/>
            </a:pPr>
            <a:endParaRPr lang="ru-RU" sz="22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985838" indent="355600" algn="just">
              <a:defRPr/>
            </a:pPr>
            <a:endParaRPr lang="ru-RU" sz="22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985838" indent="355600" algn="just">
              <a:defRPr/>
            </a:pPr>
            <a:endParaRPr lang="ru-RU" sz="22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ru-RU" sz="2200" dirty="0"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55650" y="1125538"/>
            <a:ext cx="484188" cy="9779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55650" y="3573463"/>
            <a:ext cx="484188" cy="9779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8888" y="-2424113"/>
            <a:ext cx="7489825" cy="984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</a:p>
          <a:p>
            <a:pPr algn="ctr">
              <a:defRPr/>
            </a:pPr>
            <a:endParaRPr lang="ru-RU" sz="2400" b="1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Качество: дошкольное, дополнительное и общее образование</a:t>
            </a:r>
          </a:p>
          <a:p>
            <a:pPr algn="ctr">
              <a:defRPr/>
            </a:pPr>
            <a:endParaRPr lang="ru-RU" sz="2400" b="1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712788" indent="273050" algn="just">
              <a:defRPr/>
            </a:pPr>
            <a:r>
              <a:rPr lang="ru-RU" sz="1800" b="1" u="sng" dirty="0">
                <a:solidFill>
                  <a:srgbClr val="002060"/>
                </a:solidFill>
                <a:latin typeface="+mn-lt"/>
                <a:cs typeface="+mn-cs"/>
              </a:rPr>
              <a:t>Средний уровень подготовки российских школьников по традиционным критериям устойчиво превышает средние международные показатели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(по результатам международных исследований в области математического и естественнонаучного образования (TI~SS) и чтения (PIRLS)).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Одаренные российские школьники показывают хорошие результаты на международных олимпиадах.</a:t>
            </a:r>
          </a:p>
          <a:p>
            <a:pPr marL="712788" indent="273050" algn="just">
              <a:defRPr/>
            </a:pP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712788" indent="273050" algn="just"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Для отдельных территорий и групп детей существуют риски </a:t>
            </a:r>
            <a:r>
              <a:rPr lang="ru-RU" sz="1800" b="1" u="sng" dirty="0">
                <a:solidFill>
                  <a:srgbClr val="002060"/>
                </a:solidFill>
                <a:latin typeface="+mn-lt"/>
                <a:cs typeface="+mn-cs"/>
              </a:rPr>
              <a:t>неравенства в доступе к качественному образованию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</a:p>
          <a:p>
            <a:pPr marL="712788" indent="273050" algn="just">
              <a:defRPr/>
            </a:pPr>
            <a:endParaRPr lang="ru-RU" sz="1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712788" indent="273050" algn="just">
              <a:defRPr/>
            </a:pPr>
            <a:r>
              <a:rPr lang="ru-RU" sz="1800" b="1" u="sng" dirty="0">
                <a:solidFill>
                  <a:srgbClr val="002060"/>
                </a:solidFill>
                <a:latin typeface="+mn-lt"/>
                <a:cs typeface="+mn-cs"/>
              </a:rPr>
              <a:t>Недостаточна эффективность общего образования в формировании компетенций, востребованных в современной социальной жизни и экономике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Отмечается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отставание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российских подростков по владению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умениями применять полученные знания на практике (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следствие недостаточного распространения </a:t>
            </a:r>
            <a:r>
              <a:rPr lang="ru-RU" sz="1800" b="1" dirty="0" err="1">
                <a:solidFill>
                  <a:srgbClr val="002060"/>
                </a:solidFill>
                <a:latin typeface="+mn-lt"/>
                <a:cs typeface="+mn-cs"/>
              </a:rPr>
              <a:t>деятельностных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 образовательных технологий и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слабого развития профильного образования, особенно в области естественных наук и технологии).</a:t>
            </a:r>
          </a:p>
          <a:p>
            <a:pPr marL="712788" indent="273050" algn="just">
              <a:defRPr/>
            </a:pPr>
            <a:endParaRPr lang="ru-RU" sz="1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ru-RU" sz="22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endParaRPr lang="ru-RU" sz="2200" dirty="0">
              <a:cs typeface="+mn-cs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11188" y="3573463"/>
            <a:ext cx="485775" cy="71913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11188" y="4581525"/>
            <a:ext cx="485775" cy="9779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611188" y="1412875"/>
            <a:ext cx="485775" cy="9779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913" y="-1892617"/>
            <a:ext cx="7399337" cy="13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Кадры системы образования</a:t>
            </a:r>
          </a:p>
          <a:p>
            <a:pPr indent="273050" algn="just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712788" indent="273050" algn="just">
              <a:defRPr/>
            </a:pP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Уровень образования российских учителей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(доля учителей с высшим профессиональным образованием)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выше, чем в странах ОЭСР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</a:p>
          <a:p>
            <a:pPr marL="712788" indent="273050" algn="just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712788" indent="273050" algn="just">
              <a:defRPr/>
            </a:pP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Выражен</a:t>
            </a:r>
            <a:r>
              <a:rPr lang="ru-RU" sz="2400" u="sng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возрастной и гендерный дисбаланс</a:t>
            </a:r>
            <a:r>
              <a:rPr lang="ru-RU" sz="2400" u="sng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в общем образовании</a:t>
            </a:r>
            <a:r>
              <a:rPr lang="ru-RU" sz="2400" u="sng" dirty="0">
                <a:solidFill>
                  <a:srgbClr val="002060"/>
                </a:solidFill>
                <a:latin typeface="+mn-lt"/>
                <a:cs typeface="+mn-cs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marL="712788" indent="273050" algn="just"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доля учителей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пенсионного возраста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составляет </a:t>
            </a:r>
            <a:endParaRPr lang="ru-RU" sz="18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712788" indent="273050" algn="just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  <a:cs typeface="+mn-cs"/>
              </a:rPr>
              <a:t>18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%, </a:t>
            </a:r>
          </a:p>
          <a:p>
            <a:pPr marL="712788" indent="273050" algn="just"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доля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педагогов-мужчин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 -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чуть более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12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 %,</a:t>
            </a:r>
          </a:p>
          <a:p>
            <a:pPr marL="712788" indent="273050" algn="just"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доля учителей российских школ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в возрасте до 30 лет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составляет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13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%. </a:t>
            </a:r>
          </a:p>
          <a:p>
            <a:pPr marL="712788" indent="273050" algn="just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712788" indent="273050" algn="just">
              <a:defRPr/>
            </a:pP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Лучшие выпускники университетов и колледжей не идут работать в школы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: </a:t>
            </a:r>
            <a:endParaRPr lang="ru-RU" sz="24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712788" indent="273050" algn="just">
              <a:defRPr/>
            </a:pPr>
            <a:r>
              <a:rPr lang="ru-RU" sz="1800" dirty="0" smtClean="0">
                <a:solidFill>
                  <a:srgbClr val="002060"/>
                </a:solidFill>
                <a:latin typeface="+mn-lt"/>
                <a:cs typeface="+mn-cs"/>
              </a:rPr>
              <a:t>ежегодно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1 - 2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новых учителя появляются лишь в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60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% школ, в остальных педагогический состав не пополняется молодежью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endParaRPr lang="ru-RU" sz="2400" dirty="0">
              <a:latin typeface="+mn-lt"/>
              <a:cs typeface="+mn-cs"/>
            </a:endParaRPr>
          </a:p>
          <a:p>
            <a:pPr>
              <a:defRPr/>
            </a:pPr>
            <a:endParaRPr lang="ru-RU" sz="2400" dirty="0">
              <a:cs typeface="+mn-cs"/>
            </a:endParaRPr>
          </a:p>
          <a:p>
            <a:pPr>
              <a:defRPr/>
            </a:pPr>
            <a:endParaRPr lang="ru-RU" sz="2400" dirty="0">
              <a:cs typeface="+mn-cs"/>
            </a:endParaRPr>
          </a:p>
          <a:p>
            <a:pPr>
              <a:defRPr/>
            </a:pPr>
            <a:endParaRPr lang="ru-RU" sz="2400" dirty="0">
              <a:cs typeface="+mn-cs"/>
            </a:endParaRPr>
          </a:p>
          <a:p>
            <a:pPr>
              <a:defRPr/>
            </a:pPr>
            <a:endParaRPr lang="ru-RU" sz="2400" dirty="0">
              <a:cs typeface="+mn-cs"/>
            </a:endParaRPr>
          </a:p>
          <a:p>
            <a:pPr>
              <a:defRPr/>
            </a:pPr>
            <a:endParaRPr lang="ru-RU" sz="2400" dirty="0">
              <a:cs typeface="+mn-cs"/>
            </a:endParaRPr>
          </a:p>
          <a:p>
            <a:pPr>
              <a:defRPr/>
            </a:pPr>
            <a:endParaRPr lang="ru-RU" sz="2400" dirty="0">
              <a:cs typeface="+mn-cs"/>
            </a:endParaRPr>
          </a:p>
          <a:p>
            <a:pPr>
              <a:defRPr/>
            </a:pPr>
            <a:endParaRPr lang="ru-RU" sz="2400" dirty="0">
              <a:cs typeface="+mn-cs"/>
            </a:endParaRPr>
          </a:p>
          <a:p>
            <a:pPr>
              <a:defRPr/>
            </a:pPr>
            <a:endParaRPr lang="ru-RU" sz="2400" dirty="0">
              <a:cs typeface="+mn-cs"/>
            </a:endParaRPr>
          </a:p>
          <a:p>
            <a:pPr>
              <a:defRPr/>
            </a:pPr>
            <a:endParaRPr lang="ru-RU" sz="2400" dirty="0">
              <a:cs typeface="+mn-cs"/>
            </a:endParaRPr>
          </a:p>
          <a:p>
            <a:pPr>
              <a:defRPr/>
            </a:pPr>
            <a:endParaRPr lang="ru-RU" sz="2400" dirty="0">
              <a:cs typeface="+mn-cs"/>
            </a:endParaRPr>
          </a:p>
          <a:p>
            <a:pPr>
              <a:defRPr/>
            </a:pPr>
            <a:endParaRPr lang="ru-RU" sz="2400" dirty="0">
              <a:cs typeface="+mn-cs"/>
            </a:endParaRPr>
          </a:p>
          <a:p>
            <a:pPr>
              <a:defRPr/>
            </a:pPr>
            <a:endParaRPr lang="ru-RU" sz="2400" dirty="0">
              <a:cs typeface="+mn-cs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611188" y="981075"/>
            <a:ext cx="485775" cy="9779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11188" y="2852738"/>
            <a:ext cx="485775" cy="9779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11188" y="5157788"/>
            <a:ext cx="485775" cy="9779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600075"/>
            <a:ext cx="85693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03288" indent="260350" algn="just">
              <a:defRPr/>
            </a:pP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Система подготовки учителей избыточна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, что</a:t>
            </a:r>
            <a:r>
              <a:rPr lang="ru-RU" sz="24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приводит к снижению престижа профессии и неэффективному использованию средств в педагогическом образовании. </a:t>
            </a:r>
          </a:p>
          <a:p>
            <a:pPr marL="903288" indent="260350" algn="just">
              <a:defRPr/>
            </a:pP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903288" indent="260350" algn="just">
              <a:defRPr/>
            </a:pPr>
            <a:r>
              <a:rPr lang="ru-RU" sz="2400" b="1" u="sng" dirty="0">
                <a:solidFill>
                  <a:srgbClr val="002060"/>
                </a:solidFill>
                <a:latin typeface="+mn-lt"/>
                <a:cs typeface="+mn-cs"/>
              </a:rPr>
              <a:t>Повышение заработной платы учителей стало одной из целей реализуемых с 2011 года проектов модернизации региональных систем общего образования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По состоянию на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август 2012 г. 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среднемесячная заработная плата учителей общеобразовательных учреждений превысила среднемесячную заработную плату работников в целом по экономике субъектов Российской Федерации за 2011 год в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41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субъекте Российской Федерации.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84213" y="765175"/>
            <a:ext cx="484187" cy="9779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684213" y="2565400"/>
            <a:ext cx="484187" cy="9779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539750" y="333375"/>
            <a:ext cx="7940675" cy="6524625"/>
          </a:xfrm>
        </p:spPr>
        <p:txBody>
          <a:bodyPr>
            <a:normAutofit fontScale="55000" lnSpcReduction="20000"/>
          </a:bodyPr>
          <a:lstStyle/>
          <a:p>
            <a:pPr marL="95250" indent="0" algn="just">
              <a:buFont typeface="Wingdings 2" pitchFamily="18" charset="2"/>
              <a:buNone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5) создание   благоприятных  условий  для    </a:t>
            </a:r>
            <a:r>
              <a:rPr lang="ru-RU" sz="4400" b="1" dirty="0" smtClean="0">
                <a:solidFill>
                  <a:srgbClr val="002060"/>
                </a:solidFill>
              </a:rPr>
              <a:t>интеграции системы образования Российской Федерации с системами образования других государств </a:t>
            </a:r>
            <a:r>
              <a:rPr lang="ru-RU" sz="4400" dirty="0" smtClean="0">
                <a:solidFill>
                  <a:srgbClr val="002060"/>
                </a:solidFill>
              </a:rPr>
              <a:t>на равноправной и взаимовыгодной основе;</a:t>
            </a:r>
          </a:p>
          <a:p>
            <a:pPr marL="95250" indent="0" algn="just">
              <a:buFont typeface="Wingdings 2" pitchFamily="18" charset="2"/>
              <a:buNone/>
              <a:defRPr/>
            </a:pPr>
            <a:endParaRPr lang="ru-RU" sz="4400" dirty="0" smtClean="0">
              <a:solidFill>
                <a:srgbClr val="002060"/>
              </a:solidFill>
            </a:endParaRPr>
          </a:p>
          <a:p>
            <a:pPr marL="95250" indent="0" algn="just">
              <a:buFont typeface="Wingdings 2" pitchFamily="18" charset="2"/>
              <a:buNone/>
              <a:defRPr/>
            </a:pPr>
            <a:r>
              <a:rPr lang="ru-RU" sz="4200" dirty="0" smtClean="0">
                <a:solidFill>
                  <a:srgbClr val="002060"/>
                </a:solidFill>
              </a:rPr>
              <a:t>6) </a:t>
            </a:r>
            <a:r>
              <a:rPr lang="ru-RU" sz="4200" b="1" dirty="0" smtClean="0">
                <a:solidFill>
                  <a:srgbClr val="002060"/>
                </a:solidFill>
              </a:rPr>
              <a:t>светский характер образования в государственных, муниципальных организациях, осуществляющих образовательную деятельность</a:t>
            </a:r>
            <a:r>
              <a:rPr lang="ru-RU" sz="4200" dirty="0" smtClean="0">
                <a:solidFill>
                  <a:srgbClr val="002060"/>
                </a:solidFill>
              </a:rPr>
              <a:t>;</a:t>
            </a:r>
          </a:p>
          <a:p>
            <a:pPr marL="95250" indent="0" algn="just">
              <a:buFont typeface="Wingdings 2" pitchFamily="18" charset="2"/>
              <a:buNone/>
              <a:defRPr/>
            </a:pPr>
            <a:endParaRPr lang="ru-RU" sz="4200" dirty="0" smtClean="0">
              <a:solidFill>
                <a:srgbClr val="002060"/>
              </a:solidFill>
            </a:endParaRPr>
          </a:p>
          <a:p>
            <a:pPr marL="95250" indent="0" algn="just">
              <a:buFont typeface="Wingdings 2" pitchFamily="18" charset="2"/>
              <a:buNone/>
              <a:defRPr/>
            </a:pPr>
            <a:r>
              <a:rPr lang="ru-RU" sz="4200" dirty="0" smtClean="0">
                <a:solidFill>
                  <a:srgbClr val="002060"/>
                </a:solidFill>
              </a:rPr>
              <a:t>7) </a:t>
            </a:r>
            <a:r>
              <a:rPr lang="ru-RU" sz="4200" b="1" dirty="0" smtClean="0">
                <a:solidFill>
                  <a:srgbClr val="002060"/>
                </a:solidFill>
              </a:rPr>
              <a:t>свобода   выбора   получения   образования</a:t>
            </a:r>
            <a:r>
              <a:rPr lang="ru-RU" sz="4200" dirty="0" smtClean="0">
                <a:solidFill>
                  <a:srgbClr val="002060"/>
                </a:solidFill>
              </a:rPr>
              <a:t>   согласно склонностям и потребностям человека, создание условий для самореализации каждого человека, свободное развитие его способностей, включая предоставление </a:t>
            </a:r>
            <a:r>
              <a:rPr lang="ru-RU" sz="4200" b="1" dirty="0" smtClean="0">
                <a:solidFill>
                  <a:srgbClr val="002060"/>
                </a:solidFill>
              </a:rPr>
              <a:t>права выбора форм получения образования, форм обучения, организации, осуществляющей образовательную деятельность</a:t>
            </a:r>
            <a:r>
              <a:rPr lang="ru-RU" sz="4200" dirty="0" smtClean="0">
                <a:solidFill>
                  <a:srgbClr val="002060"/>
                </a:solidFill>
              </a:rPr>
              <a:t>, направленности образования в пределах, предоставленных системой образования, а также </a:t>
            </a:r>
            <a:r>
              <a:rPr lang="ru-RU" sz="4200" b="1" dirty="0" smtClean="0">
                <a:solidFill>
                  <a:srgbClr val="002060"/>
                </a:solidFill>
              </a:rPr>
              <a:t>предоставление педагогическим работникам свободы в выборе форм обучения, методов обучения и воспитания;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2846388"/>
            <a:ext cx="856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endParaRPr lang="ru-RU" sz="24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17475"/>
            <a:ext cx="8280400" cy="59708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Подпрограмма 2 </a:t>
            </a:r>
          </a:p>
          <a:p>
            <a:pPr algn="ctr"/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«Развитие дошкольного, общего и дополнительного образования детей»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73050" algn="just"/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</a:rPr>
              <a:t>Цель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</a:rPr>
              <a:t>создание в системе дошкольного, общего и дополнительного образования детей равных возможностей для современного качественного образования и позитивной социализации детей.</a:t>
            </a:r>
          </a:p>
          <a:p>
            <a:pPr indent="273050" algn="just"/>
            <a:r>
              <a:rPr lang="ru-RU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Задачи: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формирование образовательной сети и финансово-экономических механизмов, обеспечивающих равный доступ населения к услугам дошкольного, общего образования и дополнительного образования детей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модернизация содержания образования и образовательной среды для обеспечения готовности выпускников общеобразовательных организаций к дальнейшему обучению и деятельности в высокотехнологичной экономике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обновление состава и компетенций педагогических кадров, создание механизмов мотивации педагогов к повышению качества работы и непрерывному профессиональному развитию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создание современной инфраструктуры неформального образования для формирования у обучающихся социальных компетенций, гражданских установок, культуры здорового образа жизни.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2846388"/>
            <a:ext cx="856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endParaRPr lang="ru-RU" sz="24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598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Целевые индикаторы и показатели подпрограммы</a:t>
            </a:r>
          </a:p>
          <a:p>
            <a:pPr algn="just">
              <a:defRPr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8611" name="Прямоугольник 4"/>
          <p:cNvSpPr>
            <a:spLocks noChangeArrowheads="1"/>
          </p:cNvSpPr>
          <p:nvPr/>
        </p:nvSpPr>
        <p:spPr bwMode="auto">
          <a:xfrm>
            <a:off x="323850" y="404813"/>
            <a:ext cx="8496300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охват детей дошкольными образовательными организациями </a:t>
            </a:r>
            <a:r>
              <a:rPr lang="ru-RU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(отношение численности детей в возрасте от 2 месяцев до 3 лет, посещающих дошкольные образовательные организации, к общей численности детей в возрасте от 2 месяцев до 3 лет), процентов;</a:t>
            </a:r>
          </a:p>
          <a:p>
            <a:pPr indent="273050" algn="just">
              <a:lnSpc>
                <a:spcPct val="90000"/>
              </a:lnSpc>
              <a:buFont typeface="Wingdings" pitchFamily="2" charset="2"/>
              <a:buChar char="Ø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удельный вес численности детей частных дошкольных образовательных организаций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 общей численности детей дошкольных образовательных организаций, процентов;</a:t>
            </a:r>
          </a:p>
          <a:p>
            <a:pPr indent="273050" algn="just">
              <a:lnSpc>
                <a:spcPct val="90000"/>
              </a:lnSpc>
              <a:buFont typeface="Wingdings" pitchFamily="2" charset="2"/>
              <a:buChar char="Ø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численности детей дошкольных образовательных организаций </a:t>
            </a:r>
            <a:r>
              <a:rPr lang="ru-RU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возрасте от 3 до 7 лет, </a:t>
            </a: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охваченных</a:t>
            </a:r>
            <a:r>
              <a:rPr lang="ru-RU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образовательными программами, соответствующими новому </a:t>
            </a: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образовательному стандарту дошкольного образования</a:t>
            </a:r>
            <a:r>
              <a:rPr lang="ru-RU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процентов;</a:t>
            </a:r>
          </a:p>
          <a:p>
            <a:pPr indent="273050" algn="just">
              <a:lnSpc>
                <a:spcPct val="90000"/>
              </a:lnSpc>
              <a:buFont typeface="Wingdings" pitchFamily="2" charset="2"/>
              <a:buChar char="Ø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охват детей в возрасте 5 - 18 лет программами дополнительного образования </a:t>
            </a:r>
            <a:r>
              <a:rPr lang="ru-RU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(удельный вес численности детей, получающих услуги дополнительного образования, в общей численности детей в возрасте 5 - 18 лет), процентов;</a:t>
            </a:r>
          </a:p>
          <a:p>
            <a:pPr indent="273050" algn="just">
              <a:lnSpc>
                <a:spcPct val="90000"/>
              </a:lnSpc>
              <a:buFont typeface="Wingdings" pitchFamily="2" charset="2"/>
              <a:buChar char="Ø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численность детей в дошкольных образовательных организациях, приходящихся на одного педагогического работника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человек;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Прямоугольник 1"/>
          <p:cNvSpPr>
            <a:spLocks noChangeArrowheads="1"/>
          </p:cNvSpPr>
          <p:nvPr/>
        </p:nvSpPr>
        <p:spPr bwMode="auto">
          <a:xfrm>
            <a:off x="395288" y="549275"/>
            <a:ext cx="835342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численности учителей общеобразовательных организаций в возрасте до 35 лет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общей численности учителей общеобразовательных организаций, процентов;</a:t>
            </a:r>
          </a:p>
          <a:p>
            <a:pPr indent="273050" algn="just">
              <a:buFont typeface="Wingdings" pitchFamily="2" charset="2"/>
              <a:buChar char="Ø"/>
            </a:pP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общей численности обучающихся в образовательных организациях общего образования, процентов;</a:t>
            </a:r>
          </a:p>
          <a:p>
            <a:pPr indent="273050" algn="just">
              <a:buFont typeface="Wingdings" pitchFamily="2" charset="2"/>
              <a:buChar char="Ø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удельный вес численности обучающихся, занимающихся в первую смену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 общей численности обучающихся общеобразовательных организаций, процентов;</a:t>
            </a:r>
          </a:p>
          <a:p>
            <a:pPr indent="273050" algn="just">
              <a:buFont typeface="Wingdings" pitchFamily="2" charset="2"/>
              <a:buChar char="Ø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число обучающихся в расчете на одного педагогического работника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общего образования, человек;</a:t>
            </a:r>
          </a:p>
          <a:p>
            <a:pPr indent="273050" algn="just">
              <a:buFont typeface="Wingdings" pitchFamily="2" charset="2"/>
              <a:buChar char="Ø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численности детей-инвалидов, обучающихся в классах, не являющихся специальными (коррекционными), общеобразовательных организаций, в общей численности детей-инвалидов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обучающихся в общеобразовательных организациях, процентов;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49630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" pitchFamily="2" charset="2"/>
              <a:buChar char="Ø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удельный вес численности российских школьников, достигших базового уровня образовательных достижений в международных сопоставительных исследованиях качества образования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(PIRLS, TIMSS, PISA), в общей их численности, процентов:</a:t>
            </a:r>
          </a:p>
          <a:p>
            <a:pPr indent="273050" algn="just">
              <a:buFont typeface="Arial" charset="0"/>
              <a:buChar char="•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международное исследование PIRLS, международное исследование TIMSS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73050"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математика (4 класс);</a:t>
            </a:r>
          </a:p>
          <a:p>
            <a:pPr indent="273050"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математика (8 класс);</a:t>
            </a:r>
          </a:p>
          <a:p>
            <a:pPr indent="273050"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естествознание (4 класс);</a:t>
            </a:r>
          </a:p>
          <a:p>
            <a:pPr indent="273050"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естествознание (8 класс);</a:t>
            </a:r>
          </a:p>
          <a:p>
            <a:pPr indent="273050" algn="just">
              <a:buFont typeface="Arial" charset="0"/>
              <a:buChar char="•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международное исследование PISA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73050"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читательская грамотность;</a:t>
            </a:r>
          </a:p>
          <a:p>
            <a:pPr indent="273050"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математическая грамотность;</a:t>
            </a:r>
          </a:p>
          <a:p>
            <a:pPr indent="273050"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естественно-научная грамотность;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отношение среднемесячной заработной платы педагогических работников государственных (муниципальных)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73050" algn="just">
              <a:buFont typeface="Arial" charset="0"/>
              <a:buChar char="•"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 к среднемесячной заработной плате в сфере общего образования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в субъекте Российской Федерации, </a:t>
            </a:r>
          </a:p>
          <a:p>
            <a:pPr indent="273050" algn="just">
              <a:buFont typeface="Arial" charset="0"/>
              <a:buChar char="•"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образовательных организаций общего образования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к средней заработной плате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в соответствующем субъекте Российской Федерации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273050" algn="just">
              <a:buFont typeface="Arial" charset="0"/>
              <a:buChar char="•"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организаций дополнительного образования детей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среднемесячной заработной плате учителей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в соответствующем субъекте Российской Федерации, процентов;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84963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численности обучающихся по программам начального, основного общего и среднего общего образования, участвующих в олимпиадах и конкурсах различного уровня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общей численности обучающихся по программам начального, основного общего и среднего общего образования, процентов;</a:t>
            </a:r>
          </a:p>
          <a:p>
            <a:pPr indent="273050"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численности детей, занимающихся в кружках, организованных на базе дневных общеобразовательных организаций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общей численности обучающихся в дневных общеобразовательных организациях (в городских поселениях и сельской местности), процентов;</a:t>
            </a:r>
          </a:p>
          <a:p>
            <a:pPr indent="273050"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численности детей, занимающихся в спортивных кружках, организованных на базе общеобразовательных организаций,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общей численности обучающихся в общеобразовательных организациях (в городских поселениях и сельской местности), процентов;</a:t>
            </a:r>
          </a:p>
          <a:p>
            <a:pPr indent="273050" algn="just">
              <a:buFont typeface="Wingdings" pitchFamily="2" charset="2"/>
              <a:buChar char="Ø"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численности детей, занимающихся в организациях дополнительного образования спортивно-технической направленности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общей численности детей от 5 до 18 лет, процентов;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Прямоугольник 1"/>
          <p:cNvSpPr>
            <a:spLocks noChangeArrowheads="1"/>
          </p:cNvSpPr>
          <p:nvPr/>
        </p:nvSpPr>
        <p:spPr bwMode="auto">
          <a:xfrm>
            <a:off x="323850" y="404813"/>
            <a:ext cx="85693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числа образовательных организаций, в которых имеются пожарная сигнализация, дымовые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извещатели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пожарные краны и рукава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общем числе организаций, процентов: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общеобразовательных организаций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организаций, реализующих дополнительные общеобразовательные программы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числа образовательных организаций, имеющих системы видеонаблюдения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общем числе организаций, процентов: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общеобразовательных организаций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организаций, реализующих дополнительные общеобразовательные программы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удельный вес числа общеобразовательных организаций, имеющих водопровод, центральное отопление, канализацию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общем числе соответствующих организаций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городских поселениях и сельской местности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процентов;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удельный вес числа общеобразовательных организаций, имеющих скорость подключения к информационно-телекоммуникационной сети "Интернет" от 1 Мбит/с и выше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общем числе общеобразовательных организаций, подключенных к информационно-телекоммуникационной сети "Интернет" (в городских поселениях и сельской местности).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0"/>
            <a:ext cx="8569325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Ожидаемые результаты реализации подпрограммы</a:t>
            </a:r>
          </a:p>
          <a:p>
            <a:pPr algn="just"/>
            <a:endParaRPr lang="ru-RU" sz="18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обеспечение к 2016 году 100-процентной доступности дошкольного образования для детей в возрасте от 3 до 7 лет;</a:t>
            </a:r>
          </a:p>
          <a:p>
            <a:pPr algn="just">
              <a:buFont typeface="Wingdings" pitchFamily="2" charset="2"/>
              <a:buChar char="Ø"/>
            </a:pPr>
            <a:endParaRPr lang="ru-RU" sz="1800" b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обеспечение к 2018 году современных условий предоставления дошкольного образования в соответствии с федеральным государственным образовательным стандартом дошкольного образования для всех детей, посещающих дошкольные образовательные организации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</a:rPr>
              <a:t>доведение средней заработной платы педагогических работников государственных (муниципальных) образовательных организаций общего образования до средней заработной платы </a:t>
            </a:r>
            <a:r>
              <a:rPr lang="ru-RU" sz="1600" dirty="0">
                <a:latin typeface="Times New Roman" pitchFamily="18" charset="0"/>
              </a:rPr>
              <a:t>в соответствующем регионе;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</a:rPr>
              <a:t>доведение средней заработной платы педагогических работников государственных (муниципальных) дошкольных образовательных организаций до 100 процентов средней заработной платы в сфере общего образования </a:t>
            </a:r>
            <a:r>
              <a:rPr lang="ru-RU" sz="1600" dirty="0">
                <a:latin typeface="Times New Roman" pitchFamily="18" charset="0"/>
              </a:rPr>
              <a:t>соответствующего региона;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</a:rPr>
              <a:t>доведение средней заработной платы педагогических работников государственных (муниципальных) организаций дополнительного образования детей к 2018 году до уровня средней заработной платы учителей</a:t>
            </a:r>
            <a:r>
              <a:rPr lang="ru-RU" sz="1800" dirty="0">
                <a:latin typeface="Times New Roman" pitchFamily="18" charset="0"/>
              </a:rPr>
              <a:t> в </a:t>
            </a:r>
            <a:r>
              <a:rPr lang="ru-RU" sz="1600" dirty="0">
                <a:latin typeface="Times New Roman" pitchFamily="18" charset="0"/>
              </a:rPr>
              <a:t>соответствующем регионе;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620713"/>
            <a:ext cx="8569325" cy="49863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сокращение разрыва в образовательных результатах между обучающимися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счет повышения эффективности и качества работы в школах с низкими образовательными результатами выпускников;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улучшение результатов международных сопоставительных исследований качества общего образования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по результатам международных сопоставительных исследований (PIRLS, TIMSS, PISA, ICCS);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удельный вес численности детей в возрасте от 5 до 18 лет, охваченных программами дополнительного образования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в общей численности детей этого возраста к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2020 году - до 70 - 75%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в том числе за счет развития программ дополнительного образования;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осуществление поддержки талантливой молодежи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sz="1800" dirty="0">
              <a:latin typeface="+mn-lt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76250"/>
            <a:ext cx="8569325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предоставление всем детям-инвалидам,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которым показана такая форма обучения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возможности освоения образовательных программ общего образования в форме дистанционного образования и электронного обучения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  <a:cs typeface="+mn-cs"/>
              </a:rPr>
              <a:t>обеспечение выплат субсидии на поощрение лучших учителей и реализация иных мер поддержки развития кадрового потенциала</a:t>
            </a:r>
            <a:r>
              <a:rPr lang="ru-RU" dirty="0">
                <a:latin typeface="+mn-lt"/>
                <a:cs typeface="+mn-cs"/>
              </a:rPr>
              <a:t>, предусмотренных в планах мероприятий («дорожных картах»), направленных на повышение эффективности системы образования;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предусматривается </a:t>
            </a:r>
            <a:r>
              <a:rPr lang="ru-RU" b="1" dirty="0">
                <a:latin typeface="+mn-lt"/>
                <a:cs typeface="+mn-cs"/>
              </a:rPr>
              <a:t>ликвидация практики реализации образовательных программ общего образования в третью смену</a:t>
            </a:r>
            <a:r>
              <a:rPr lang="ru-RU" dirty="0">
                <a:latin typeface="+mn-lt"/>
                <a:cs typeface="+mn-cs"/>
              </a:rPr>
              <a:t>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создание в общеобразовательных организациях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безбарьерной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образовательной среды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необходимой для обеспечения полноценной интеграции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детей-инвалидов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которым показана такая возможность, в образовательный процесс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0"/>
            <a:ext cx="8569325" cy="6958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b="1" u="sng">
                <a:latin typeface="Times New Roman" pitchFamily="18" charset="0"/>
              </a:rPr>
              <a:t>Подпрограмма 3 «Развитие системы оценки качества образования и информационной прозрачности системы образования»</a:t>
            </a:r>
            <a:endParaRPr lang="ru-RU" sz="1800" b="1" u="sng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>
                <a:latin typeface="Times New Roman" pitchFamily="18" charset="0"/>
              </a:rPr>
              <a:t>	Цель -</a:t>
            </a:r>
            <a:r>
              <a:rPr lang="ru-RU" sz="1800">
                <a:latin typeface="Times New Roman" pitchFamily="18" charset="0"/>
              </a:rPr>
              <a:t> обеспечение надежной и актуальной информацией процессов принятия решений руководителей и работников системы образования, а также потребителей образовательных услуг для </a:t>
            </a:r>
            <a:r>
              <a:rPr lang="ru-RU" sz="1800" b="1">
                <a:latin typeface="Times New Roman" pitchFamily="18" charset="0"/>
              </a:rPr>
              <a:t>достижения высокого качества образования через формирование общероссийской системы оценки качества образования</a:t>
            </a:r>
            <a:r>
              <a:rPr lang="ru-RU" sz="1800">
                <a:latin typeface="Times New Roman" pitchFamily="18" charset="0"/>
              </a:rPr>
              <a:t>.</a:t>
            </a:r>
            <a:endParaRPr lang="ru-RU" sz="1800" b="1">
              <a:latin typeface="Times New Roman" pitchFamily="18" charset="0"/>
            </a:endParaRPr>
          </a:p>
          <a:p>
            <a:pPr algn="just"/>
            <a:r>
              <a:rPr lang="ru-RU" sz="1800" b="1">
                <a:latin typeface="Times New Roman" pitchFamily="18" charset="0"/>
              </a:rPr>
              <a:t>	Задачи подпрограммы</a:t>
            </a:r>
            <a:r>
              <a:rPr lang="ru-RU" sz="1800">
                <a:latin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>
                <a:latin typeface="Times New Roman" pitchFamily="18" charset="0"/>
              </a:rPr>
              <a:t>включение потребителей образовательных услуг в оценку деятельности системы образования</a:t>
            </a:r>
            <a:r>
              <a:rPr lang="ru-RU" sz="1800">
                <a:latin typeface="Times New Roman" pitchFamily="18" charset="0"/>
              </a:rPr>
              <a:t> через развитие механизмов </a:t>
            </a:r>
            <a:r>
              <a:rPr lang="ru-RU" sz="1800" b="1">
                <a:latin typeface="Times New Roman" pitchFamily="18" charset="0"/>
              </a:rPr>
              <a:t>независимой оценки качества образования и государственно-общественного управления</a:t>
            </a:r>
            <a:r>
              <a:rPr lang="ru-RU" sz="1800">
                <a:latin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>
                <a:latin typeface="Times New Roman" pitchFamily="18" charset="0"/>
              </a:rPr>
              <a:t>обеспечение </a:t>
            </a:r>
            <a:r>
              <a:rPr lang="ru-RU" sz="1800" b="1">
                <a:latin typeface="Times New Roman" pitchFamily="18" charset="0"/>
              </a:rPr>
              <a:t>современного уровня </a:t>
            </a:r>
            <a:r>
              <a:rPr lang="ru-RU" sz="1800">
                <a:latin typeface="Times New Roman" pitchFamily="18" charset="0"/>
              </a:rPr>
              <a:t>надежности и технологичности процедур </a:t>
            </a:r>
            <a:r>
              <a:rPr lang="ru-RU" sz="1800" b="1">
                <a:latin typeface="Times New Roman" pitchFamily="18" charset="0"/>
              </a:rPr>
              <a:t>оценки качества образовательных результатов</a:t>
            </a:r>
            <a:r>
              <a:rPr lang="ru-RU" sz="1800">
                <a:latin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>
                <a:latin typeface="Times New Roman" pitchFamily="18" charset="0"/>
              </a:rPr>
              <a:t>формирование культуры оценки качества образования </a:t>
            </a:r>
            <a:r>
              <a:rPr lang="ru-RU" sz="1800">
                <a:latin typeface="Times New Roman" pitchFamily="18" charset="0"/>
              </a:rPr>
              <a:t>на уровне регионов, муниципалитетов и </a:t>
            </a:r>
            <a:r>
              <a:rPr lang="ru-RU" sz="1800" b="1">
                <a:latin typeface="Times New Roman" pitchFamily="18" charset="0"/>
              </a:rPr>
              <a:t>отдельных организаций </a:t>
            </a:r>
            <a:r>
              <a:rPr lang="ru-RU" sz="1800">
                <a:latin typeface="Times New Roman" pitchFamily="18" charset="0"/>
              </a:rPr>
              <a:t>в области педагогических измерений, анализа и использования результатов оценочных процедур;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>
                <a:latin typeface="Times New Roman" pitchFamily="18" charset="0"/>
              </a:rPr>
              <a:t>создание системы </a:t>
            </a:r>
            <a:r>
              <a:rPr lang="ru-RU" sz="1800">
                <a:latin typeface="Times New Roman" pitchFamily="18" charset="0"/>
              </a:rPr>
              <a:t>поддержки сбора и анализа </a:t>
            </a:r>
            <a:r>
              <a:rPr lang="ru-RU" sz="1800" b="1">
                <a:latin typeface="Times New Roman" pitchFamily="18" charset="0"/>
              </a:rPr>
              <a:t>информации об индивидуальных образовательных достижениях обучающихся</a:t>
            </a:r>
            <a:r>
              <a:rPr lang="ru-RU" sz="1800">
                <a:latin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>
                <a:latin typeface="Times New Roman" pitchFamily="18" charset="0"/>
              </a:rPr>
              <a:t>создание </a:t>
            </a:r>
            <a:r>
              <a:rPr lang="ru-RU" sz="1800" b="1">
                <a:latin typeface="Times New Roman" pitchFamily="18" charset="0"/>
              </a:rPr>
              <a:t>системы мониторинговых исследований качества образования</a:t>
            </a:r>
            <a:r>
              <a:rPr lang="ru-RU" sz="1800">
                <a:latin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>
                <a:latin typeface="Times New Roman" pitchFamily="18" charset="0"/>
              </a:rPr>
              <a:t>формирование </a:t>
            </a:r>
            <a:r>
              <a:rPr lang="ru-RU" sz="1800" b="1">
                <a:latin typeface="Times New Roman" pitchFamily="18" charset="0"/>
              </a:rPr>
              <a:t>унифицированной системы статистики образования </a:t>
            </a:r>
            <a:r>
              <a:rPr lang="ru-RU" sz="1800">
                <a:latin typeface="Times New Roman" pitchFamily="18" charset="0"/>
              </a:rPr>
              <a:t>на основе международных стандартов.</a:t>
            </a:r>
          </a:p>
          <a:p>
            <a:pPr algn="ctr"/>
            <a:endParaRPr lang="ru-RU" sz="18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539750" y="333375"/>
            <a:ext cx="7940675" cy="6524625"/>
          </a:xfrm>
        </p:spPr>
        <p:txBody>
          <a:bodyPr/>
          <a:lstStyle/>
          <a:p>
            <a:pPr marL="95250" indent="0"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8) </a:t>
            </a:r>
            <a:r>
              <a:rPr lang="ru-RU" sz="2400" b="1" smtClean="0">
                <a:solidFill>
                  <a:srgbClr val="002060"/>
                </a:solidFill>
              </a:rPr>
              <a:t>обеспечение права на образование в течение всей жизни </a:t>
            </a:r>
            <a:r>
              <a:rPr lang="ru-RU" sz="2400" smtClean="0">
                <a:solidFill>
                  <a:srgbClr val="002060"/>
                </a:solidFill>
              </a:rPr>
              <a:t>в соответствии с потребностями личности, </a:t>
            </a:r>
            <a:r>
              <a:rPr lang="ru-RU" sz="2400" b="1" smtClean="0">
                <a:solidFill>
                  <a:srgbClr val="002060"/>
                </a:solidFill>
              </a:rPr>
              <a:t>адаптивность системы образования </a:t>
            </a:r>
            <a:r>
              <a:rPr lang="ru-RU" sz="2400" smtClean="0">
                <a:solidFill>
                  <a:srgbClr val="002060"/>
                </a:solidFill>
              </a:rPr>
              <a:t>к уровню подготовки, особенностям развития, способностям и интересам человека;</a:t>
            </a:r>
          </a:p>
          <a:p>
            <a:pPr marL="95250" indent="0" algn="just"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marL="95250" indent="0"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10) </a:t>
            </a:r>
            <a:r>
              <a:rPr lang="ru-RU" sz="2400" b="1" smtClean="0">
                <a:solidFill>
                  <a:srgbClr val="002060"/>
                </a:solidFill>
              </a:rPr>
              <a:t>демократический характер управления образованием</a:t>
            </a:r>
            <a:r>
              <a:rPr lang="ru-RU" sz="2400" smtClean="0">
                <a:solidFill>
                  <a:srgbClr val="002060"/>
                </a:solidFill>
              </a:rPr>
              <a:t>, </a:t>
            </a:r>
            <a:r>
              <a:rPr lang="ru-RU" sz="2400" b="1" smtClean="0">
                <a:solidFill>
                  <a:srgbClr val="002060"/>
                </a:solidFill>
              </a:rPr>
              <a:t>обеспечение прав педагогических работников, обучающихся, родителей (законных представителей) несовершеннолетних обучающихся на участие в управлении образовательными организациями</a:t>
            </a:r>
            <a:r>
              <a:rPr lang="ru-RU" sz="2400" smtClean="0">
                <a:solidFill>
                  <a:srgbClr val="002060"/>
                </a:solidFill>
              </a:rPr>
              <a:t>;</a:t>
            </a:r>
          </a:p>
          <a:p>
            <a:pPr marL="95250" indent="0" algn="just">
              <a:buFont typeface="Wingdings 2" pitchFamily="18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marL="95250" indent="0" algn="just">
              <a:buFont typeface="Wingdings 2" pitchFamily="18" charset="2"/>
              <a:buNone/>
            </a:pPr>
            <a:r>
              <a:rPr lang="ru-RU" sz="2400" smtClean="0">
                <a:solidFill>
                  <a:srgbClr val="002060"/>
                </a:solidFill>
              </a:rPr>
              <a:t>11) недопустимость ограничения или устранения </a:t>
            </a:r>
            <a:r>
              <a:rPr lang="ru-RU" sz="2400" b="1" smtClean="0">
                <a:solidFill>
                  <a:srgbClr val="002060"/>
                </a:solidFill>
              </a:rPr>
              <a:t>конкуренции в сфере образования</a:t>
            </a:r>
            <a:r>
              <a:rPr lang="ru-RU" sz="2400" smtClean="0">
                <a:solidFill>
                  <a:srgbClr val="002060"/>
                </a:solidFill>
              </a:rPr>
              <a:t>.</a:t>
            </a:r>
            <a:endParaRPr lang="ru-RU" sz="24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76250"/>
            <a:ext cx="8569325" cy="58181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 algn="ctr">
              <a:defRPr/>
            </a:pP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Целевые индикаторы и показатели подпрограммы</a:t>
            </a:r>
          </a:p>
          <a:p>
            <a:pPr indent="273050" algn="ctr">
              <a:defRPr/>
            </a:pP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/>
              <a:cs typeface="Times New Roman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удельный вес числа образовательных организаций, в которых созданы органы коллегиального управления с участием общественности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(родители, работодатели) в общем числе образовательных организаций, процентов;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удельный вес числа образовательных организаций, обеспечивающих предоставление нормативно закрепленного перечня сведений о своей деятельности на официальных сайтах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в общем числе образовательных организаций, процентов;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число субъектов Российской Федерации, в которых реализуются инструменты независимой оценки качества дошкольного образования, начального общего, основного общего и среднего общего образования, дополнительных общеобразовательных программ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единиц;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sz="1800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dirty="0">
                <a:latin typeface="+mn-lt"/>
                <a:cs typeface="+mn-cs"/>
              </a:rPr>
              <a:t>удельный вес числа специальностей и направлений подготовки, на которых проводятся процедуры профессионально-общественной аккредитации профессиональных образовательных программ, в общем числе специальностей и направлений подготовки, процентов;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0"/>
            <a:ext cx="8569325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  <a:cs typeface="+mn-cs"/>
              </a:rPr>
              <a:t>число субъектов Российской Федерации</a:t>
            </a:r>
            <a:r>
              <a:rPr lang="ru-RU" dirty="0">
                <a:latin typeface="+mn-lt"/>
                <a:cs typeface="+mn-cs"/>
              </a:rPr>
              <a:t>, в которых образованы и действуют </a:t>
            </a:r>
            <a:r>
              <a:rPr lang="ru-RU" b="1" dirty="0">
                <a:latin typeface="+mn-lt"/>
                <a:cs typeface="+mn-cs"/>
              </a:rPr>
              <a:t>при органах исполнительной власти </a:t>
            </a:r>
            <a:r>
              <a:rPr lang="ru-RU" dirty="0">
                <a:latin typeface="+mn-lt"/>
                <a:cs typeface="+mn-cs"/>
              </a:rPr>
              <a:t>субъектов Российской Федерации </a:t>
            </a:r>
            <a:r>
              <a:rPr lang="ru-RU" b="1" dirty="0">
                <a:latin typeface="+mn-lt"/>
                <a:cs typeface="+mn-cs"/>
              </a:rPr>
              <a:t>общественные советы</a:t>
            </a:r>
            <a:r>
              <a:rPr lang="ru-RU" dirty="0">
                <a:latin typeface="+mn-lt"/>
                <a:cs typeface="+mn-cs"/>
              </a:rPr>
              <a:t>, участвующие в обсуждении практики </a:t>
            </a:r>
            <a:r>
              <a:rPr lang="ru-RU" b="1" dirty="0">
                <a:latin typeface="+mn-lt"/>
                <a:cs typeface="+mn-cs"/>
              </a:rPr>
              <a:t>реализации мер государственной политики в сфере образования</a:t>
            </a:r>
            <a:r>
              <a:rPr lang="ru-RU" dirty="0">
                <a:latin typeface="+mn-lt"/>
                <a:cs typeface="+mn-cs"/>
              </a:rPr>
              <a:t>, организации </a:t>
            </a:r>
            <a:r>
              <a:rPr lang="ru-RU" b="1" dirty="0">
                <a:latin typeface="+mn-lt"/>
                <a:cs typeface="+mn-cs"/>
              </a:rPr>
              <a:t>независимой оценки качества образо</a:t>
            </a:r>
            <a:r>
              <a:rPr lang="ru-RU" dirty="0">
                <a:latin typeface="+mn-lt"/>
                <a:cs typeface="+mn-cs"/>
              </a:rPr>
              <a:t>вания, единиц;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  <a:cs typeface="+mn-cs"/>
              </a:rPr>
              <a:t>удельный вес числа образовательных организаций</a:t>
            </a:r>
            <a:r>
              <a:rPr lang="ru-RU" dirty="0">
                <a:latin typeface="+mn-lt"/>
                <a:cs typeface="+mn-cs"/>
              </a:rPr>
              <a:t>, данные о которых представлены </a:t>
            </a:r>
            <a:r>
              <a:rPr lang="ru-RU" b="1" dirty="0">
                <a:latin typeface="+mn-lt"/>
                <a:cs typeface="+mn-cs"/>
              </a:rPr>
              <a:t>на официальном сайте </a:t>
            </a:r>
            <a:r>
              <a:rPr lang="ru-RU" dirty="0">
                <a:latin typeface="+mn-lt"/>
                <a:cs typeface="+mn-cs"/>
              </a:rPr>
              <a:t>для размещения информации о государственных и муниципальных учреждениях </a:t>
            </a:r>
            <a:r>
              <a:rPr lang="ru-RU" b="1" dirty="0">
                <a:latin typeface="+mn-lt"/>
                <a:cs typeface="+mn-cs"/>
              </a:rPr>
              <a:t>(</a:t>
            </a:r>
            <a:r>
              <a:rPr lang="ru-RU" b="1" dirty="0" err="1">
                <a:latin typeface="+mn-lt"/>
                <a:cs typeface="+mn-cs"/>
              </a:rPr>
              <a:t>bus.gov.ru</a:t>
            </a:r>
            <a:r>
              <a:rPr lang="ru-RU" b="1" dirty="0">
                <a:latin typeface="+mn-lt"/>
                <a:cs typeface="+mn-cs"/>
              </a:rPr>
              <a:t>) </a:t>
            </a:r>
            <a:r>
              <a:rPr lang="ru-RU" dirty="0">
                <a:latin typeface="+mn-lt"/>
                <a:cs typeface="+mn-cs"/>
              </a:rPr>
              <a:t>в информационно-телекоммуникационной сети "Интернет" в общем числе государственных и муниципальных организаций, процентов: </a:t>
            </a:r>
          </a:p>
          <a:p>
            <a:pPr indent="273050" algn="just">
              <a:buFont typeface="Arial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дошкольных образовательных организаций, </a:t>
            </a:r>
          </a:p>
          <a:p>
            <a:pPr indent="273050" algn="just">
              <a:buFont typeface="Arial" pitchFamily="34" charset="0"/>
              <a:buChar char="•"/>
              <a:defRPr/>
            </a:pPr>
            <a:r>
              <a:rPr lang="ru-RU" b="1" dirty="0">
                <a:latin typeface="+mn-lt"/>
                <a:cs typeface="+mn-cs"/>
              </a:rPr>
              <a:t>общеобразовательных организаций</a:t>
            </a:r>
            <a:r>
              <a:rPr lang="ru-RU" dirty="0">
                <a:latin typeface="+mn-lt"/>
                <a:cs typeface="+mn-cs"/>
              </a:rPr>
              <a:t>,</a:t>
            </a:r>
          </a:p>
          <a:p>
            <a:pPr indent="273050" algn="just">
              <a:buFont typeface="Arial" pitchFamily="34" charset="0"/>
              <a:buChar char="•"/>
              <a:defRPr/>
            </a:pPr>
            <a:r>
              <a:rPr lang="ru-RU" sz="1800" dirty="0">
                <a:latin typeface="+mn-lt"/>
                <a:cs typeface="+mn-cs"/>
              </a:rPr>
              <a:t>профессиональных образовательных организаций, образовательных организаций высшего образования;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доля образовательных организаций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(по уровням),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ежегодно представляющих общественности публичный отчет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обеспечивающий открытость и прозрачность образовательной и хозяйственной деятельности, процентов;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76250"/>
            <a:ext cx="8569325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  <a:cs typeface="+mn-cs"/>
              </a:rPr>
              <a:t>число международных сопоставительных исследований качества образования, в которых Российская Федерация участвует на регулярной основе</a:t>
            </a:r>
            <a:r>
              <a:rPr lang="ru-RU" dirty="0">
                <a:latin typeface="+mn-lt"/>
                <a:cs typeface="+mn-cs"/>
              </a:rPr>
              <a:t>, единиц;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количество контрольных мероприятий Федерального агентства по надзору в сфере образования и науки в отношении деятельности органов государственной власти субъектов Российской Федерации, единиц;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  <a:cs typeface="+mn-cs"/>
              </a:rPr>
              <a:t>количество контрольных мероприятий Федерального агентства по надзору в сфере образования и науки по вопросам соблюдения лицензионных условий</a:t>
            </a:r>
            <a:r>
              <a:rPr lang="ru-RU" dirty="0">
                <a:latin typeface="+mn-lt"/>
                <a:cs typeface="+mn-cs"/>
              </a:rPr>
              <a:t>, единиц;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количество проведенных Федеральным агентством по надзору в сфере образования и науки процедур лицензирования образовательной деятельности, единиц;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количество проведенных Федеральным агентством по надзору в сфере образования и науки процедур государственной аккредитации образовательной деятельности, единиц</a:t>
            </a:r>
            <a:endParaRPr lang="ru-RU" b="1" u="sng" dirty="0">
              <a:latin typeface="+mn-lt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0"/>
            <a:ext cx="8569325" cy="68040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 algn="ctr"/>
            <a:r>
              <a:rPr lang="ru-RU" sz="2400" b="1" u="sng">
                <a:latin typeface="Times New Roman" pitchFamily="18" charset="0"/>
              </a:rPr>
              <a:t>Ожидаемые результаты реализации подпрограммы</a:t>
            </a:r>
          </a:p>
          <a:p>
            <a:pPr indent="273050" algn="just"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</a:rPr>
              <a:t> </a:t>
            </a:r>
            <a:r>
              <a:rPr lang="ru-RU" sz="1800" b="1">
                <a:latin typeface="Times New Roman" pitchFamily="18" charset="0"/>
              </a:rPr>
              <a:t>проведение на регулярной основе оценки уровня освоения обучающимися образовательных программ общего образования в форме государственной итоговой аттестации и единого государственного экзамена, а также итогового сочинения в выпускных классах</a:t>
            </a:r>
            <a:r>
              <a:rPr lang="ru-RU" sz="1800">
                <a:latin typeface="Times New Roman" pitchFamily="18" charset="0"/>
              </a:rPr>
              <a:t>;</a:t>
            </a:r>
          </a:p>
          <a:p>
            <a:pPr indent="273050" algn="just">
              <a:buFont typeface="Wingdings" pitchFamily="2" charset="2"/>
              <a:buChar char="Ø"/>
            </a:pPr>
            <a:endParaRPr lang="ru-RU" sz="1800">
              <a:latin typeface="Times New Roman" pitchFamily="18" charset="0"/>
            </a:endParaRPr>
          </a:p>
          <a:p>
            <a:pPr indent="273050" algn="just">
              <a:buFont typeface="Wingdings" pitchFamily="2" charset="2"/>
              <a:buChar char="Ø"/>
            </a:pPr>
            <a:r>
              <a:rPr lang="ru-RU" sz="1800">
                <a:latin typeface="Times New Roman" pitchFamily="18" charset="0"/>
              </a:rPr>
              <a:t>снижение числа нарушений при проведении соответствующих мероприятий;</a:t>
            </a:r>
          </a:p>
          <a:p>
            <a:pPr indent="273050" algn="just">
              <a:buFont typeface="Wingdings" pitchFamily="2" charset="2"/>
              <a:buChar char="Ø"/>
            </a:pPr>
            <a:endParaRPr lang="ru-RU" sz="1800">
              <a:latin typeface="Times New Roman" pitchFamily="18" charset="0"/>
            </a:endParaRPr>
          </a:p>
          <a:p>
            <a:pPr indent="273050" algn="just">
              <a:buFont typeface="Wingdings" pitchFamily="2" charset="2"/>
              <a:buChar char="Ø"/>
            </a:pPr>
            <a:r>
              <a:rPr lang="ru-RU" sz="1800">
                <a:latin typeface="Times New Roman" pitchFamily="18" charset="0"/>
              </a:rPr>
              <a:t>обеспечение прозрачности результатов проведения аккредитационных процедур;</a:t>
            </a:r>
          </a:p>
          <a:p>
            <a:pPr indent="273050" algn="just">
              <a:buFont typeface="Wingdings" pitchFamily="2" charset="2"/>
              <a:buChar char="Ø"/>
            </a:pPr>
            <a:endParaRPr lang="ru-RU" sz="1800">
              <a:latin typeface="Times New Roman" pitchFamily="18" charset="0"/>
            </a:endParaRPr>
          </a:p>
          <a:p>
            <a:pPr indent="273050" algn="just">
              <a:buFont typeface="Wingdings" pitchFamily="2" charset="2"/>
              <a:buChar char="Ø"/>
            </a:pPr>
            <a:r>
              <a:rPr lang="ru-RU" sz="1800" b="1">
                <a:latin typeface="Times New Roman" pitchFamily="18" charset="0"/>
              </a:rPr>
              <a:t>определение и запуск механизмов независимой оценки качества образования, охватывающей программы дошкольного, общего, дополнительного образования </a:t>
            </a:r>
            <a:r>
              <a:rPr lang="ru-RU" sz="1800">
                <a:latin typeface="Times New Roman" pitchFamily="18" charset="0"/>
              </a:rPr>
              <a:t>и профессионального образования;</a:t>
            </a:r>
          </a:p>
          <a:p>
            <a:pPr indent="273050" algn="just">
              <a:buFont typeface="Wingdings" pitchFamily="2" charset="2"/>
              <a:buChar char="Ø"/>
            </a:pPr>
            <a:endParaRPr lang="ru-RU" sz="1800">
              <a:latin typeface="Times New Roman" pitchFamily="18" charset="0"/>
            </a:endParaRPr>
          </a:p>
          <a:p>
            <a:pPr indent="273050" algn="just">
              <a:buFont typeface="Wingdings" pitchFamily="2" charset="2"/>
              <a:buChar char="Ø"/>
            </a:pPr>
            <a:r>
              <a:rPr lang="ru-RU" sz="1800" b="1">
                <a:latin typeface="Times New Roman" pitchFamily="18" charset="0"/>
              </a:rPr>
              <a:t>повышение результативности российских школьников по итогам международных сопоставительных исследований качества образования</a:t>
            </a:r>
            <a:r>
              <a:rPr lang="ru-RU" sz="1800">
                <a:latin typeface="Times New Roman" pitchFamily="18" charset="0"/>
              </a:rPr>
              <a:t>;</a:t>
            </a:r>
          </a:p>
          <a:p>
            <a:pPr indent="273050" algn="just">
              <a:buFont typeface="Wingdings" pitchFamily="2" charset="2"/>
              <a:buChar char="Ø"/>
            </a:pPr>
            <a:endParaRPr lang="ru-RU" sz="1800">
              <a:latin typeface="Times New Roman" pitchFamily="18" charset="0"/>
            </a:endParaRPr>
          </a:p>
          <a:p>
            <a:pPr indent="273050" algn="just">
              <a:buFont typeface="Wingdings" pitchFamily="2" charset="2"/>
              <a:buChar char="Ø"/>
            </a:pPr>
            <a:r>
              <a:rPr lang="ru-RU" sz="1800" b="1">
                <a:latin typeface="Times New Roman" pitchFamily="18" charset="0"/>
              </a:rPr>
              <a:t>действие коллегиальных органов управления с участием общественности </a:t>
            </a:r>
            <a:r>
              <a:rPr lang="ru-RU" sz="1800">
                <a:latin typeface="Times New Roman" pitchFamily="18" charset="0"/>
              </a:rPr>
              <a:t>(родители, работодатели) в образовательных организациях.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2846388"/>
            <a:ext cx="856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endParaRPr lang="ru-RU" sz="24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77788"/>
            <a:ext cx="8496300" cy="60944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 algn="ctr">
              <a:defRPr/>
            </a:pPr>
            <a:r>
              <a:rPr lang="ru-RU" sz="2400" b="1" u="sng" dirty="0">
                <a:latin typeface="+mn-lt"/>
                <a:cs typeface="+mn-cs"/>
              </a:rPr>
              <a:t>Объем бюджетных ассигнований Программы</a:t>
            </a:r>
          </a:p>
          <a:p>
            <a:pPr indent="273050" algn="ctr">
              <a:defRPr/>
            </a:pPr>
            <a:endParaRPr lang="ru-RU" sz="2400" b="1" u="sng" dirty="0">
              <a:latin typeface="+mn-lt"/>
              <a:cs typeface="+mn-cs"/>
            </a:endParaRPr>
          </a:p>
          <a:p>
            <a:pPr indent="273050">
              <a:defRPr/>
            </a:pPr>
            <a:r>
              <a:rPr lang="ru-RU" sz="1800" dirty="0">
                <a:latin typeface="+mn-lt"/>
                <a:cs typeface="+mn-cs"/>
              </a:rPr>
              <a:t>Общий объем бюджетных ассигнований федерального бюджета составляет </a:t>
            </a:r>
            <a:r>
              <a:rPr lang="ru-RU" sz="1800" b="1" dirty="0">
                <a:latin typeface="+mn-lt"/>
                <a:cs typeface="+mn-cs"/>
              </a:rPr>
              <a:t>4134329931,8 тыс. рублей</a:t>
            </a:r>
            <a:r>
              <a:rPr lang="ru-RU" sz="1800" dirty="0">
                <a:latin typeface="+mn-lt"/>
                <a:cs typeface="+mn-cs"/>
              </a:rPr>
              <a:t>, в том числе:</a:t>
            </a:r>
          </a:p>
          <a:p>
            <a:pPr indent="273050">
              <a:defRPr/>
            </a:pPr>
            <a:r>
              <a:rPr lang="ru-RU" sz="1800" dirty="0">
                <a:latin typeface="+mn-lt"/>
                <a:cs typeface="+mn-cs"/>
              </a:rPr>
              <a:t>на 2013 год - 506233060,5 тыс. рублей;</a:t>
            </a:r>
          </a:p>
          <a:p>
            <a:pPr indent="273050">
              <a:defRPr/>
            </a:pPr>
            <a:r>
              <a:rPr lang="ru-RU" sz="1800" dirty="0">
                <a:latin typeface="+mn-lt"/>
                <a:cs typeface="+mn-cs"/>
              </a:rPr>
              <a:t>на 2014 год - 418987694,7 тыс. рублей;</a:t>
            </a:r>
          </a:p>
          <a:p>
            <a:pPr indent="273050">
              <a:defRPr/>
            </a:pPr>
            <a:r>
              <a:rPr lang="ru-RU" sz="1800" dirty="0">
                <a:latin typeface="+mn-lt"/>
                <a:cs typeface="+mn-cs"/>
              </a:rPr>
              <a:t>на 2015 год - 441523516,5 тыс. рублей;</a:t>
            </a:r>
          </a:p>
          <a:p>
            <a:pPr indent="273050">
              <a:defRPr/>
            </a:pPr>
            <a:r>
              <a:rPr lang="ru-RU" sz="1800" dirty="0">
                <a:latin typeface="+mn-lt"/>
                <a:cs typeface="+mn-cs"/>
              </a:rPr>
              <a:t>на 2016 год - 466054260,1 тыс. рублей;</a:t>
            </a:r>
          </a:p>
          <a:p>
            <a:pPr indent="273050">
              <a:defRPr/>
            </a:pPr>
            <a:r>
              <a:rPr lang="ru-RU" sz="1800" dirty="0">
                <a:latin typeface="+mn-lt"/>
                <a:cs typeface="+mn-cs"/>
              </a:rPr>
              <a:t>на 2017 год - 511453700 тыс. рублей;</a:t>
            </a:r>
          </a:p>
          <a:p>
            <a:pPr indent="273050">
              <a:defRPr/>
            </a:pPr>
            <a:r>
              <a:rPr lang="ru-RU" sz="1800" dirty="0">
                <a:latin typeface="+mn-lt"/>
                <a:cs typeface="+mn-cs"/>
              </a:rPr>
              <a:t>на 2018 год - 548320600 тыс. рублей;</a:t>
            </a:r>
          </a:p>
          <a:p>
            <a:pPr indent="273050">
              <a:defRPr/>
            </a:pPr>
            <a:r>
              <a:rPr lang="ru-RU" sz="1800" dirty="0">
                <a:latin typeface="+mn-lt"/>
                <a:cs typeface="+mn-cs"/>
              </a:rPr>
              <a:t>на 2019 год - 597450200 тыс. рублей;</a:t>
            </a:r>
          </a:p>
          <a:p>
            <a:pPr indent="273050">
              <a:defRPr/>
            </a:pPr>
            <a:r>
              <a:rPr lang="ru-RU" sz="1800" dirty="0">
                <a:latin typeface="+mn-lt"/>
                <a:cs typeface="+mn-cs"/>
              </a:rPr>
              <a:t>на 2020 год - 644306900 тыс. рублей.</a:t>
            </a:r>
            <a:endParaRPr lang="ru-RU" sz="1800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Наибольшие ассигнования предусмотрены в рамках подпрограммы 1 "Развитие профессионального образования</a:t>
            </a:r>
            <a:r>
              <a:rPr lang="ru-RU" sz="1800" dirty="0">
                <a:solidFill>
                  <a:srgbClr val="002060"/>
                </a:solidFill>
                <a:cs typeface="+mn-cs"/>
              </a:rPr>
              <a:t>"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–  более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85 %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средств Программы. Финансовое обеспечение.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Финансирование подпрограммы 2 "Развитие дошкольного, общего образования и дополнительного образования детей"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 -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+mn-cs"/>
              </a:rPr>
              <a:t>более 12 %</a:t>
            </a: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 от общего объема средств Программы. </a:t>
            </a:r>
          </a:p>
          <a:p>
            <a:pPr indent="273050" algn="just">
              <a:defRPr/>
            </a:pPr>
            <a:r>
              <a:rPr lang="ru-RU" sz="1800" b="1" dirty="0">
                <a:latin typeface="+mn-lt"/>
                <a:cs typeface="+mn-cs"/>
              </a:rPr>
              <a:t>Субъекты Российской Федерации и органы местного самоуправления участвуют в Программе в части реализации осуществляемых в соответствии с законодательством Российской Федерации полномочий.</a:t>
            </a:r>
            <a:endParaRPr lang="ru-RU" sz="1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012" name="Group 68"/>
          <p:cNvGraphicFramePr>
            <a:graphicFrameLocks noGrp="1"/>
          </p:cNvGraphicFramePr>
          <p:nvPr/>
        </p:nvGraphicFramePr>
        <p:xfrm>
          <a:off x="323850" y="549275"/>
          <a:ext cx="8569325" cy="5813743"/>
        </p:xfrm>
        <a:graphic>
          <a:graphicData uri="http://schemas.openxmlformats.org/drawingml/2006/table">
            <a:tbl>
              <a:tblPr/>
              <a:tblGrid>
                <a:gridCol w="2330450"/>
                <a:gridCol w="865188"/>
                <a:gridCol w="596900"/>
                <a:gridCol w="596900"/>
                <a:gridCol w="598487"/>
                <a:gridCol w="595313"/>
                <a:gridCol w="596900"/>
                <a:gridCol w="596900"/>
                <a:gridCol w="595312"/>
                <a:gridCol w="598488"/>
                <a:gridCol w="598487"/>
              </a:tblGrid>
              <a:tr h="144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 (индикатора)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Единица измерения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Значения показателей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2012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2013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2014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Удельный вес численности населения в возрасте 5 - 18 лет, охваченного общим и профессиональным образованием, в общей численности населения в возрасте 5 - 18 лет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2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Доступность дошкольного образования (отношение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95,5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4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Отношение среднего балла единого государственного экзамена (в расчете на 2 обязательных предмета) в 10 процентов школ с лучшими результатами единого государственного экзамена к среднему баллу единого государственного экзамена (в расчете на 2 обязательных предмета) в 10 процентов школ с худшими результатами единого государственного экзамена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1,82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1,85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1,83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1,81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1,78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1,76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1,74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1,72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850" y="115888"/>
            <a:ext cx="8424863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+mn-lt"/>
                <a:cs typeface="+mn-cs"/>
              </a:rPr>
              <a:t>Показатели (индикаторы) Программы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24" name="Group 56"/>
          <p:cNvGraphicFramePr>
            <a:graphicFrameLocks noGrp="1"/>
          </p:cNvGraphicFramePr>
          <p:nvPr/>
        </p:nvGraphicFramePr>
        <p:xfrm>
          <a:off x="179388" y="103188"/>
          <a:ext cx="8785225" cy="5916930"/>
        </p:xfrm>
        <a:graphic>
          <a:graphicData uri="http://schemas.openxmlformats.org/drawingml/2006/table">
            <a:tbl>
              <a:tblPr/>
              <a:tblGrid>
                <a:gridCol w="2546350"/>
                <a:gridCol w="865187"/>
                <a:gridCol w="596900"/>
                <a:gridCol w="596900"/>
                <a:gridCol w="598488"/>
                <a:gridCol w="595312"/>
                <a:gridCol w="596900"/>
                <a:gridCol w="596900"/>
                <a:gridCol w="595313"/>
                <a:gridCol w="598487"/>
                <a:gridCol w="598488"/>
              </a:tblGrid>
              <a:tr h="2593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Удельный вес численности обучающихся в государственных и муниципальных общеобразовательных организациях, которым предоставлена возможность обучаться в соответствии с основными современными требованиями (с учетом федеральных государственных образовательных стандартов), в общей численности обучающихся государственных и муниципальных общеобразовательных организаций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2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 Охват населения программами дополнительного профессионального образования (удельный вес численности занятого населения в возрасте 25 - 65 лет, прошедшего повышение квалификации и (или) профессиональную переподготовку, в общей численности занятого в экономике населения указанной возрастной группы)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 Удельный вес численности молодых людей в возрасте от 14 до 30 лет, участвующих в деятельности молодежных общественных объединений, в общей численности молодежи в возрасте от 14 до 30 лет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49" name="Group 57"/>
          <p:cNvGraphicFramePr>
            <a:graphicFrameLocks noGrp="1"/>
          </p:cNvGraphicFramePr>
          <p:nvPr/>
        </p:nvGraphicFramePr>
        <p:xfrm>
          <a:off x="323850" y="860425"/>
          <a:ext cx="8640763" cy="5356226"/>
        </p:xfrm>
        <a:graphic>
          <a:graphicData uri="http://schemas.openxmlformats.org/drawingml/2006/table">
            <a:tbl>
              <a:tblPr/>
              <a:tblGrid>
                <a:gridCol w="2401888"/>
                <a:gridCol w="866775"/>
                <a:gridCol w="596900"/>
                <a:gridCol w="596900"/>
                <a:gridCol w="596900"/>
                <a:gridCol w="596900"/>
                <a:gridCol w="596900"/>
                <a:gridCol w="595312"/>
                <a:gridCol w="596900"/>
                <a:gridCol w="596900"/>
                <a:gridCol w="598488"/>
              </a:tblGrid>
              <a:tr h="208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Охват детей дошкольными образовательными организациями (отношение численности детей в возрасте от 2 месяцев до 3 лет, посещающих дошкольные образовательные организации, к общей численности детей в возрасте от 2 месяцев до 3 лет)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17,8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17,9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Удельный вес численности детей частных дошкольных образовательных организаций в общей численности детей дошкольных образовательных организаций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Удельный вес численности детей дошкольных образовательных организаций в возрасте от трех до семи лет, охваченных образовательными программами, соответствующими новому образовательному стандарту дошкольного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5043" name="TextBox 2"/>
          <p:cNvSpPr txBox="1">
            <a:spLocks noChangeArrowheads="1"/>
          </p:cNvSpPr>
          <p:nvPr/>
        </p:nvSpPr>
        <p:spPr bwMode="auto">
          <a:xfrm>
            <a:off x="611188" y="115888"/>
            <a:ext cx="792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Подпрограмма 2 "Развитие дошкольного, общего и дополнительного образования детей"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81" name="Group 65"/>
          <p:cNvGraphicFramePr>
            <a:graphicFrameLocks noGrp="1"/>
          </p:cNvGraphicFramePr>
          <p:nvPr/>
        </p:nvGraphicFramePr>
        <p:xfrm>
          <a:off x="250825" y="404813"/>
          <a:ext cx="8640763" cy="5605464"/>
        </p:xfrm>
        <a:graphic>
          <a:graphicData uri="http://schemas.openxmlformats.org/drawingml/2006/table">
            <a:tbl>
              <a:tblPr/>
              <a:tblGrid>
                <a:gridCol w="2663825"/>
                <a:gridCol w="863600"/>
                <a:gridCol w="576263"/>
                <a:gridCol w="647700"/>
                <a:gridCol w="576262"/>
                <a:gridCol w="576263"/>
                <a:gridCol w="576262"/>
                <a:gridCol w="504825"/>
                <a:gridCol w="574675"/>
                <a:gridCol w="504825"/>
                <a:gridCol w="576263"/>
              </a:tblGrid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Охват детей в возрасте 5 - 18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5 - 18 лет)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 Численность детей в дошкольных образовательных организациях, приходящихся на одного педагогического работника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11,6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 Удельный вес численности учителей общеобразовательных организаций в возрасте до 35 лет в общей численности учителей общеобразовательных организаций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Удельный 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549275"/>
          <a:ext cx="8353943" cy="56336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76266"/>
                <a:gridCol w="864094"/>
                <a:gridCol w="576064"/>
                <a:gridCol w="648072"/>
                <a:gridCol w="576064"/>
                <a:gridCol w="576064"/>
                <a:gridCol w="576064"/>
                <a:gridCol w="504056"/>
                <a:gridCol w="576064"/>
                <a:gridCol w="504056"/>
                <a:gridCol w="577079"/>
              </a:tblGrid>
              <a:tr h="1467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8. Удельный </a:t>
                      </a:r>
                      <a:r>
                        <a:rPr lang="ru-RU" sz="1200" b="1" dirty="0"/>
                        <a:t>вес численности обучающихся, занимающихся в первую смену, в общей численности обучающихся общеобразовательных организаций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процентов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86,4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86,3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86,5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87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88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89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93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97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100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89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9. Число </a:t>
                      </a:r>
                      <a:r>
                        <a:rPr lang="ru-RU" sz="1200" b="1" dirty="0"/>
                        <a:t>обучающихся в расчете на одного педагогического работника общего образования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человек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-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11,4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11,5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11,8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12,2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12,5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7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10. Удельный </a:t>
                      </a:r>
                      <a:r>
                        <a:rPr lang="ru-RU" sz="1200" b="1" dirty="0"/>
                        <a:t>вес численности детей-инвалидов, обучающихся в классах, не являющихся специальными (коррекционными), общеобразовательных организаций, в общей численности детей-инвалидов, обучающихся в общеобразовательных организациях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процентов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695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11. Удельный </a:t>
                      </a:r>
                      <a:r>
                        <a:rPr lang="ru-RU" sz="1200" b="1" dirty="0"/>
                        <a:t>вес численности российских школьников, достигших базового уровня образовательных достижений в международных сопоставительных исследованиях качества образования (PIRLS, TIMSS, PISA), в общей их численности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179388" y="404813"/>
            <a:ext cx="8518525" cy="6121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b="1" smtClean="0"/>
              <a:t>	</a:t>
            </a:r>
            <a:r>
              <a:rPr lang="ru-RU" b="1" u="sng" smtClean="0">
                <a:solidFill>
                  <a:srgbClr val="002060"/>
                </a:solidFill>
              </a:rPr>
              <a:t>Отличительные особенности государственной политики в сфере образования последних лет</a:t>
            </a:r>
          </a:p>
          <a:p>
            <a:pPr algn="ctr">
              <a:buFont typeface="Wingdings 2" pitchFamily="18" charset="2"/>
              <a:buNone/>
            </a:pPr>
            <a:endParaRPr lang="ru-RU" b="1" u="sng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smtClean="0">
                <a:solidFill>
                  <a:srgbClr val="002060"/>
                </a:solidFill>
              </a:rPr>
              <a:t>существенное изменение </a:t>
            </a:r>
            <a:r>
              <a:rPr lang="ru-RU" sz="2400" b="1" smtClean="0">
                <a:solidFill>
                  <a:srgbClr val="002060"/>
                </a:solidFill>
              </a:rPr>
              <a:t>законодательной базы</a:t>
            </a:r>
            <a:r>
              <a:rPr lang="ru-RU" sz="240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ru-RU" sz="240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smtClean="0">
                <a:solidFill>
                  <a:srgbClr val="002060"/>
                </a:solidFill>
              </a:rPr>
              <a:t>использование </a:t>
            </a:r>
            <a:r>
              <a:rPr lang="ru-RU" sz="2400" b="1" smtClean="0">
                <a:solidFill>
                  <a:srgbClr val="002060"/>
                </a:solidFill>
              </a:rPr>
              <a:t>программно-целевых и проектных методов </a:t>
            </a:r>
            <a:r>
              <a:rPr lang="ru-RU" sz="2400" smtClean="0">
                <a:solidFill>
                  <a:srgbClr val="002060"/>
                </a:solidFill>
              </a:rPr>
              <a:t>реализации государственной политики; приняты и реализуются: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u="sng" smtClean="0">
                <a:solidFill>
                  <a:srgbClr val="002060"/>
                </a:solidFill>
              </a:rPr>
              <a:t>Приоритетный национальный проект «Образование</a:t>
            </a:r>
            <a:r>
              <a:rPr lang="ru-RU" sz="2400" u="sng" smtClean="0">
                <a:solidFill>
                  <a:srgbClr val="002060"/>
                </a:solidFill>
              </a:rPr>
              <a:t>»,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u="sng" smtClean="0">
                <a:solidFill>
                  <a:srgbClr val="002060"/>
                </a:solidFill>
              </a:rPr>
              <a:t>Концепция долгосрочного социально-экономического развития Российской Федерации на период до 2020 года</a:t>
            </a:r>
            <a:r>
              <a:rPr lang="ru-RU" sz="2400" u="sng" smtClean="0">
                <a:solidFill>
                  <a:srgbClr val="002060"/>
                </a:solidFill>
              </a:rPr>
              <a:t> (раздел 4. Развитие образования),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u="sng" smtClean="0">
                <a:solidFill>
                  <a:srgbClr val="002060"/>
                </a:solidFill>
              </a:rPr>
              <a:t>Национальная образовательная инициатива </a:t>
            </a:r>
            <a:r>
              <a:rPr lang="ru-RU" sz="2400" u="sng" smtClean="0">
                <a:solidFill>
                  <a:srgbClr val="002060"/>
                </a:solidFill>
              </a:rPr>
              <a:t>«</a:t>
            </a:r>
            <a:r>
              <a:rPr lang="ru-RU" sz="2400" b="1" u="sng" smtClean="0">
                <a:solidFill>
                  <a:srgbClr val="002060"/>
                </a:solidFill>
              </a:rPr>
              <a:t>Наша новая школа</a:t>
            </a:r>
            <a:r>
              <a:rPr lang="ru-RU" sz="2400" u="sng" smtClean="0">
                <a:solidFill>
                  <a:srgbClr val="002060"/>
                </a:solidFill>
              </a:rPr>
              <a:t>»,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219" name="Group 155"/>
          <p:cNvGraphicFramePr>
            <a:graphicFrameLocks noGrp="1"/>
          </p:cNvGraphicFramePr>
          <p:nvPr/>
        </p:nvGraphicFramePr>
        <p:xfrm>
          <a:off x="250825" y="549275"/>
          <a:ext cx="8642350" cy="5911216"/>
        </p:xfrm>
        <a:graphic>
          <a:graphicData uri="http://schemas.openxmlformats.org/drawingml/2006/table">
            <a:tbl>
              <a:tblPr/>
              <a:tblGrid>
                <a:gridCol w="2663825"/>
                <a:gridCol w="865188"/>
                <a:gridCol w="576262"/>
                <a:gridCol w="647700"/>
                <a:gridCol w="576263"/>
                <a:gridCol w="576262"/>
                <a:gridCol w="574675"/>
                <a:gridCol w="504825"/>
                <a:gridCol w="576263"/>
                <a:gridCol w="503237"/>
                <a:gridCol w="577850"/>
              </a:tblGrid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международное исследование PIRLS </a:t>
                      </a: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международное исследование </a:t>
                      </a: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STIMS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математика (4 класс)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математика (8 класс)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естествознание (4 класс)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естествознание (8 класс)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международное исследование PISA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читательская грамотность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математическая грамотность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естественнонаучная грамотность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12. Отношение среднемесячной заработной платы педагогических работников государственных (муниципальных):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24" marR="110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дошкольных образовательных организаций к среднемесячной заработной плате в сфере общего образования в субъекте Российской Федерации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образовательных организаций общего образования к средней заработной плате в соответствующем субъекте Российской Федерации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организаций дополнительного образования детей к среднемесячной заработной плате учителей в соответствующем субъекте Российской Федерации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88" name="Group 100"/>
          <p:cNvGraphicFramePr>
            <a:graphicFrameLocks noGrp="1"/>
          </p:cNvGraphicFramePr>
          <p:nvPr/>
        </p:nvGraphicFramePr>
        <p:xfrm>
          <a:off x="323850" y="260350"/>
          <a:ext cx="8583613" cy="5792154"/>
        </p:xfrm>
        <a:graphic>
          <a:graphicData uri="http://schemas.openxmlformats.org/drawingml/2006/table">
            <a:tbl>
              <a:tblPr/>
              <a:tblGrid>
                <a:gridCol w="2605088"/>
                <a:gridCol w="863600"/>
                <a:gridCol w="576262"/>
                <a:gridCol w="647700"/>
                <a:gridCol w="576263"/>
                <a:gridCol w="576262"/>
                <a:gridCol w="576263"/>
                <a:gridCol w="504825"/>
                <a:gridCol w="574675"/>
                <a:gridCol w="504825"/>
                <a:gridCol w="577850"/>
              </a:tblGrid>
              <a:tr h="194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13. Удельный вес численности обучающихся по программам начального, основного общего и среднего общего образования, участвующих в олимпиадах и конкурсах различного уровня, в общей численности обучающихся по программам начального, основного общего и среднего общего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14. Удельный вес численности детей, занимающихся в кружках, организованных на базе общеобразовательных организаций, в общей численности обучающихся в общеобразовательных организациях: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городских поселениях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сельской местности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15. Удельный вес численности детей, занимающихся в спортивных кружках, организованных на базе общеобразовательных организаций, в общей численности обучающихся  в общеобразовательных организациях: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городских поселениях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сельской местности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212" name="Group 100"/>
          <p:cNvGraphicFramePr>
            <a:graphicFrameLocks noGrp="1"/>
          </p:cNvGraphicFramePr>
          <p:nvPr/>
        </p:nvGraphicFramePr>
        <p:xfrm>
          <a:off x="323850" y="333375"/>
          <a:ext cx="8497888" cy="6041709"/>
        </p:xfrm>
        <a:graphic>
          <a:graphicData uri="http://schemas.openxmlformats.org/drawingml/2006/table">
            <a:tbl>
              <a:tblPr/>
              <a:tblGrid>
                <a:gridCol w="2419350"/>
                <a:gridCol w="879475"/>
                <a:gridCol w="585788"/>
                <a:gridCol w="652462"/>
                <a:gridCol w="592138"/>
                <a:gridCol w="585787"/>
                <a:gridCol w="585788"/>
                <a:gridCol w="512762"/>
                <a:gridCol w="585788"/>
                <a:gridCol w="512762"/>
                <a:gridCol w="585788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16. Удельный вес численности детей, занимающихся в организациях дополнительного образования спортивно-технической направленности, в общей численности детей от 5 до 18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17. Удельный вес числа образовательных организаций, в которых имеются пожарная сигнализация, дымовые извещатели, пожарные краны и рукава, в общем числе соответствующих организаций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общеобразовательных организаций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организаций, реализующих дополнительные общеобразовательные программы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18. Удельный вес числа образовательных организаций, имеющих системы видеонаблюдения, в общем числе соответствующих организаций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общеобразовательных организаций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организаций, реализующих дополнительные общеобразовательные программы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24" name="Group 88"/>
          <p:cNvGraphicFramePr>
            <a:graphicFrameLocks noGrp="1"/>
          </p:cNvGraphicFramePr>
          <p:nvPr/>
        </p:nvGraphicFramePr>
        <p:xfrm>
          <a:off x="395288" y="549275"/>
          <a:ext cx="8353425" cy="4610418"/>
        </p:xfrm>
        <a:graphic>
          <a:graphicData uri="http://schemas.openxmlformats.org/drawingml/2006/table">
            <a:tbl>
              <a:tblPr/>
              <a:tblGrid>
                <a:gridCol w="2376487"/>
                <a:gridCol w="863600"/>
                <a:gridCol w="576263"/>
                <a:gridCol w="647700"/>
                <a:gridCol w="576262"/>
                <a:gridCol w="576263"/>
                <a:gridCol w="576262"/>
                <a:gridCol w="504825"/>
                <a:gridCol w="574675"/>
                <a:gridCol w="504825"/>
                <a:gridCol w="576263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19. Удельный вес числа общеобразовательных организаций, имеющих водопровод, центральное отопление, канализацию, в общем числе соответствующих организаций: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городских поселениях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сельской местности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20. Удельный вес числа общеобразовательных организаций, имеющих скорость подключения к информационно-телекоммуникационной сети Интернет от 1 Мбит/с и выше, в общем числе общеобразовательных организаций, подключенных к информационно-телекоммуникационной сети "Интернет":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городских поселениях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52,7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сельской местности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13" name="Group 53"/>
          <p:cNvGraphicFramePr>
            <a:graphicFrameLocks noGrp="1"/>
          </p:cNvGraphicFramePr>
          <p:nvPr/>
        </p:nvGraphicFramePr>
        <p:xfrm>
          <a:off x="250825" y="1268413"/>
          <a:ext cx="8642350" cy="5184776"/>
        </p:xfrm>
        <a:graphic>
          <a:graphicData uri="http://schemas.openxmlformats.org/drawingml/2006/table">
            <a:tbl>
              <a:tblPr/>
              <a:tblGrid>
                <a:gridCol w="2386013"/>
                <a:gridCol w="904875"/>
                <a:gridCol w="603250"/>
                <a:gridCol w="677862"/>
                <a:gridCol w="603250"/>
                <a:gridCol w="603250"/>
                <a:gridCol w="601663"/>
                <a:gridCol w="528637"/>
                <a:gridCol w="601663"/>
                <a:gridCol w="528637"/>
                <a:gridCol w="603250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Удельный вес числа образовательных организаций, в которых созданы органы коллегиального управления с участием общественности (родители, работодатели), в общем числе образовательных организаций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Удельный вес числа образовательных организаций, обеспечивающих предоставление нормативно закрепленного перечня сведений о своей деятельности на официальных сайтах, в общем числе образовательных организаций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Число субъектов Российской Федерации, в которых реализуются инструменты независимой оценки качества дошкольного образования, начального общего, основного общего и среднего общего образования, дополнительных общеобразовательных программ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850" y="333375"/>
            <a:ext cx="849630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Подпрограмма 3 «Развитие системы оценки качества образования и информационной прозрачности системы образования»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36" name="Group 52"/>
          <p:cNvGraphicFramePr>
            <a:graphicFrameLocks noGrp="1"/>
          </p:cNvGraphicFramePr>
          <p:nvPr/>
        </p:nvGraphicFramePr>
        <p:xfrm>
          <a:off x="395288" y="333375"/>
          <a:ext cx="8353425" cy="5855653"/>
        </p:xfrm>
        <a:graphic>
          <a:graphicData uri="http://schemas.openxmlformats.org/drawingml/2006/table">
            <a:tbl>
              <a:tblPr/>
              <a:tblGrid>
                <a:gridCol w="2471737"/>
                <a:gridCol w="841375"/>
                <a:gridCol w="561975"/>
                <a:gridCol w="631825"/>
                <a:gridCol w="560388"/>
                <a:gridCol w="561975"/>
                <a:gridCol w="560387"/>
                <a:gridCol w="490538"/>
                <a:gridCol w="561975"/>
                <a:gridCol w="490537"/>
                <a:gridCol w="620713"/>
              </a:tblGrid>
              <a:tr h="244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Число субъектов Российской Федерации, в которых образованы и действуют при органах исполнительной власти субъектов Российской Федерации общественные советы, участвующие в обсуждении практики реализации мер государственной политики в сфере образования, организации независимой оценки качества образования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 Удельный вес числа образовательных организаций, данные о которых представлены на официальном сайте для размещения информации о государственных и муниципальных организациях (bus.gov.ru), в общем числе государственных и муниципальных организаций: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 Доля образовательных организаций (по уровням), ежегодно представляющих общественности публичный отчет, обеспечивающий открытость и прозрачность образовательной и хозяйственной деятельности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333375"/>
            <a:ext cx="8785225" cy="8462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+mn-lt"/>
                <a:cs typeface="+mn-cs"/>
              </a:rPr>
              <a:t>План мероприятий («дорожная карта») «Изменения в отраслях социальной сферы, направленные на повышение эффективности образования и науки» </a:t>
            </a:r>
            <a:r>
              <a:rPr lang="ru-RU" sz="1400" b="1" u="sng" dirty="0">
                <a:latin typeface="+mn-lt"/>
                <a:cs typeface="+mn-cs"/>
              </a:rPr>
              <a:t>(</a:t>
            </a:r>
            <a:r>
              <a:rPr lang="ru-RU" sz="1400" b="1" dirty="0">
                <a:latin typeface="+mn-lt"/>
                <a:cs typeface="+mn-cs"/>
              </a:rPr>
              <a:t>Распоряжение Правительства РФ от 30 декабря 2012 г. № 2620-р)</a:t>
            </a:r>
          </a:p>
          <a:p>
            <a:pPr algn="ctr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II. Изменения в общем образовании, направленные на повышение эффективности и качества услуг в сфере образования, соотнесенные с этапами перехода к эффективному контракту</a:t>
            </a:r>
          </a:p>
          <a:p>
            <a:pPr algn="ctr">
              <a:defRPr/>
            </a:pPr>
            <a:endParaRPr lang="ru-RU" sz="1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 Основные направления</a:t>
            </a:r>
          </a:p>
          <a:p>
            <a:pPr indent="273050" algn="just">
              <a:defRPr/>
            </a:pPr>
            <a:endParaRPr lang="ru-RU" sz="1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Обеспечение достижения российскими школьниками новых образовательных результатов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включает в себя: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введение федеральных государственных образовательных стандартов; 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формирование системы мониторинга уровня подготовки и социализации школьников;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разработку методических рекомендаций по корректировке основных образовательных программ начального общего, основного общего, среднего (полного) общего образования с учетом российских и международных исследований образовательных достижений школьников;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программу подготовки и переподготовки современных педагогических кадров (модернизация педагогического образования).</a:t>
            </a:r>
          </a:p>
          <a:p>
            <a:pPr algn="just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ctr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just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ctr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ctr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just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ctr">
              <a:defRPr/>
            </a:pPr>
            <a:endParaRPr lang="ru-RU" b="1" u="sng" dirty="0">
              <a:latin typeface="+mn-lt"/>
              <a:cs typeface="+mn-cs"/>
            </a:endParaRPr>
          </a:p>
          <a:p>
            <a:pPr algn="ctr">
              <a:defRPr/>
            </a:pPr>
            <a:endParaRPr lang="ru-RU" b="1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dirty="0">
                <a:cs typeface="+mn-cs"/>
              </a:rPr>
              <a:t/>
            </a:r>
            <a:br>
              <a:rPr lang="ru-RU" b="1" dirty="0">
                <a:cs typeface="+mn-cs"/>
              </a:rPr>
            </a:b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75" y="-531813"/>
            <a:ext cx="8461375" cy="68643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>
              <a:defRPr/>
            </a:pPr>
            <a:endParaRPr lang="ru-RU" b="1" u="sng" dirty="0">
              <a:latin typeface="+mn-lt"/>
              <a:cs typeface="+mn-cs"/>
            </a:endParaRPr>
          </a:p>
          <a:p>
            <a:pPr indent="273050" algn="just">
              <a:defRPr/>
            </a:pPr>
            <a:endParaRPr lang="ru-RU" b="1" u="sng" dirty="0">
              <a:latin typeface="+mn-lt"/>
              <a:cs typeface="+mn-cs"/>
            </a:endParaRPr>
          </a:p>
          <a:p>
            <a:pPr indent="273050" algn="just">
              <a:defRPr/>
            </a:pPr>
            <a:endParaRPr lang="ru-RU" b="1" u="sng" dirty="0"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Обеспечение равного доступа к качественному образованию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включает в себя: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разработку и внедрение системы оценки качества общего образования;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  <a:cs typeface="+mn-cs"/>
              </a:rPr>
              <a:t>разработку и реализацию региональных программ поддержки школ, работающих в сложных социальных условиях.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b="1" dirty="0"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Введение эффективного контракта в общем образовании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включает в себя: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разработку и внедрение механизмов эффективного контракта с педагогическими работниками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организаций общего образования;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  <a:cs typeface="+mn-cs"/>
              </a:rPr>
              <a:t>разработку и внедрение механизмов эффективного контракта с руководителями образовательных организаций общего образования </a:t>
            </a:r>
            <a:r>
              <a:rPr lang="ru-RU" dirty="0">
                <a:latin typeface="+mn-lt"/>
                <a:cs typeface="+mn-cs"/>
              </a:rPr>
              <a:t>в части установления взаимосвязи между показателями качества предоставляемых государственных (муниципальных) услуг организацией и эффективностью деятельности руководителя образовательной организации общего образования;</a:t>
            </a:r>
            <a:endParaRPr lang="ru-RU" b="1" dirty="0">
              <a:latin typeface="+mn-lt"/>
              <a:cs typeface="+mn-cs"/>
            </a:endParaRP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  <a:cs typeface="+mn-cs"/>
              </a:rPr>
              <a:t>информационное и мониторинговое сопровождение </a:t>
            </a:r>
            <a:r>
              <a:rPr lang="ru-RU" dirty="0">
                <a:latin typeface="+mn-lt"/>
                <a:cs typeface="+mn-cs"/>
              </a:rPr>
              <a:t>введения эффективного контракта.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88913"/>
            <a:ext cx="8569325" cy="9386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3050" algn="just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 Ожидаемые результаты</a:t>
            </a:r>
          </a:p>
          <a:p>
            <a:pPr indent="273050" algn="just">
              <a:defRPr/>
            </a:pPr>
            <a:endParaRPr lang="ru-RU" u="sng" dirty="0"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Обеспечение достижения новых образовательных результатов предусматривает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обеспечение обучения всех школьников по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новым федеральным государственным образовательным стандартам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 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повышение качества подготовки российских школьников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которое оценивается в том числе по результатам их участия в международных сопоставительных исследованиях.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Обеспечение равного доступа к качественному образованию предусматривает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введение оценки деятельности организаций общего образования на основе показателей эффективности их деятельности;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  <a:cs typeface="+mn-cs"/>
              </a:rPr>
              <a:t>сокращение отставания </a:t>
            </a:r>
            <a:r>
              <a:rPr lang="ru-RU" dirty="0">
                <a:latin typeface="+mn-lt"/>
                <a:cs typeface="+mn-cs"/>
              </a:rPr>
              <a:t>от </a:t>
            </a:r>
            <a:r>
              <a:rPr lang="ru-RU" dirty="0" err="1">
                <a:latin typeface="+mn-lt"/>
                <a:cs typeface="+mn-cs"/>
              </a:rPr>
              <a:t>среднероссийского</a:t>
            </a:r>
            <a:r>
              <a:rPr lang="ru-RU" dirty="0">
                <a:latin typeface="+mn-lt"/>
                <a:cs typeface="+mn-cs"/>
              </a:rPr>
              <a:t> уровня образовательных результатов выпускников школ, работающих в сложных социальных условиях.</a:t>
            </a:r>
          </a:p>
          <a:p>
            <a:pPr indent="273050" algn="just"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indent="273050" algn="just"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Введение эффективного контракта в общем образовании предусматривает обновление кадрового состава и привлечение молодых талантливых педагогов для работы в школе.</a:t>
            </a:r>
          </a:p>
          <a:p>
            <a:pPr indent="273050" algn="just">
              <a:defRPr/>
            </a:pPr>
            <a:endParaRPr lang="ru-RU" dirty="0">
              <a:latin typeface="+mn-lt"/>
              <a:cs typeface="+mn-cs"/>
            </a:endParaRPr>
          </a:p>
          <a:p>
            <a:pPr algn="just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ctr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just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ctr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ctr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just">
              <a:defRPr/>
            </a:pPr>
            <a:endParaRPr lang="ru-RU" sz="1400" b="1" dirty="0">
              <a:latin typeface="+mn-lt"/>
              <a:cs typeface="+mn-cs"/>
            </a:endParaRPr>
          </a:p>
          <a:p>
            <a:pPr algn="ctr">
              <a:defRPr/>
            </a:pPr>
            <a:endParaRPr lang="ru-RU" b="1" u="sng" dirty="0">
              <a:latin typeface="+mn-lt"/>
              <a:cs typeface="+mn-cs"/>
            </a:endParaRPr>
          </a:p>
          <a:p>
            <a:pPr algn="ctr">
              <a:defRPr/>
            </a:pPr>
            <a:endParaRPr lang="ru-RU" b="1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dirty="0">
                <a:cs typeface="+mn-cs"/>
              </a:rPr>
              <a:t/>
            </a:r>
            <a:br>
              <a:rPr lang="ru-RU" b="1" dirty="0">
                <a:cs typeface="+mn-cs"/>
              </a:rPr>
            </a:b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345" name="Group 65"/>
          <p:cNvGraphicFramePr>
            <a:graphicFrameLocks noGrp="1"/>
          </p:cNvGraphicFramePr>
          <p:nvPr/>
        </p:nvGraphicFramePr>
        <p:xfrm>
          <a:off x="250825" y="836613"/>
          <a:ext cx="8713788" cy="5687637"/>
        </p:xfrm>
        <a:graphic>
          <a:graphicData uri="http://schemas.openxmlformats.org/drawingml/2006/table">
            <a:tbl>
              <a:tblPr/>
              <a:tblGrid>
                <a:gridCol w="3313113"/>
                <a:gridCol w="1150937"/>
                <a:gridCol w="649288"/>
                <a:gridCol w="647700"/>
                <a:gridCol w="647700"/>
                <a:gridCol w="576262"/>
                <a:gridCol w="576263"/>
                <a:gridCol w="576262"/>
                <a:gridCol w="576263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   </a:t>
                      </a:r>
                      <a:endParaRPr kumimoji="0" lang="ru-RU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Единица измерения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 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 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 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 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детей и молодежи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7 - 17 лет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человек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15235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15246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15369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15671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16059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16452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16893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обучающихся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-"-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13362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13406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13511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13740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14094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14462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14805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обучающихся в расчете на 1 учителя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10,9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11,2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11,5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11,8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12,4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Удельный вес численности обучающихся организаций общего образования, обучающихся по новым федеральным государственным образовательным стандартам (к 2018 году обучаться по федеральным государственным образовательным стандартам будут все учащиеся 1 - 8 классов)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процентов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19" marR="3319" marT="3319" marB="3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7343" name="Rectangle 1"/>
          <p:cNvSpPr>
            <a:spLocks noChangeArrowheads="1"/>
          </p:cNvSpPr>
          <p:nvPr/>
        </p:nvSpPr>
        <p:spPr bwMode="auto">
          <a:xfrm>
            <a:off x="323850" y="0"/>
            <a:ext cx="882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u="sng">
                <a:latin typeface="Times New Roman" pitchFamily="18" charset="0"/>
                <a:cs typeface="Times New Roman" pitchFamily="18" charset="0"/>
              </a:rPr>
              <a:t>3. Основные количественные характеристики системы общего образования</a:t>
            </a:r>
            <a:endParaRPr lang="ru-RU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18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	</a:t>
            </a:r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250825" y="188913"/>
            <a:ext cx="8518525" cy="6121400"/>
          </a:xfrm>
        </p:spPr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ru-RU" sz="2400" b="1" u="sng" dirty="0" smtClean="0">
                <a:solidFill>
                  <a:srgbClr val="002060"/>
                </a:solidFill>
              </a:rPr>
              <a:t>Федеральная целевая программа развития образования на 2011-2015 годы</a:t>
            </a:r>
            <a:r>
              <a:rPr lang="ru-RU" sz="2400" u="sng" dirty="0" smtClean="0">
                <a:solidFill>
                  <a:srgbClr val="002060"/>
                </a:solidFill>
              </a:rPr>
              <a:t>,</a:t>
            </a:r>
          </a:p>
          <a:p>
            <a:pPr algn="ctr">
              <a:buFont typeface="Wingdings" pitchFamily="2" charset="2"/>
              <a:buChar char="§"/>
            </a:pPr>
            <a:endParaRPr lang="ru-RU" sz="2400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u="sng" dirty="0" smtClean="0"/>
              <a:t>Указ Президента Российской Федерации от «О мерах по реализации государственной политики в области образования и науки»,</a:t>
            </a:r>
          </a:p>
          <a:p>
            <a:endParaRPr lang="ru-RU" sz="2400" u="sng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b="1" u="sng" dirty="0" smtClean="0">
                <a:solidFill>
                  <a:srgbClr val="002060"/>
                </a:solidFill>
              </a:rPr>
              <a:t>Государственная программа «Развитие образования» на 2013-2020 годы</a:t>
            </a:r>
            <a:r>
              <a:rPr lang="ru-RU" sz="2400" b="1" u="sng" dirty="0" smtClean="0">
                <a:solidFill>
                  <a:srgbClr val="002060"/>
                </a:solidFill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ru-RU" sz="2400" b="1" u="sng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b="1" u="sng" dirty="0" smtClean="0">
                <a:solidFill>
                  <a:srgbClr val="002060"/>
                </a:solidFill>
              </a:rPr>
              <a:t>План </a:t>
            </a:r>
            <a:r>
              <a:rPr lang="ru-RU" sz="2400" b="1" u="sng" dirty="0" smtClean="0">
                <a:solidFill>
                  <a:srgbClr val="002060"/>
                </a:solidFill>
              </a:rPr>
              <a:t>мероприятий («Дорожная карта») «Изменения в отраслях социальной сферы, направленные на повышение эффективности образования и науки</a:t>
            </a:r>
            <a:r>
              <a:rPr lang="ru-RU" sz="2400" b="1" u="sng" dirty="0" smtClean="0">
                <a:solidFill>
                  <a:srgbClr val="002060"/>
                </a:solidFill>
              </a:rPr>
              <a:t>»,</a:t>
            </a:r>
            <a:endParaRPr lang="ru-RU" sz="2400" b="1" u="sng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ru-RU" sz="2400" b="1" u="sng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b="1" u="sng" dirty="0" smtClean="0"/>
              <a:t>Концепции развития дополнительного образования </a:t>
            </a:r>
            <a:r>
              <a:rPr lang="ru-RU" sz="2400" b="1" u="sng" dirty="0" smtClean="0"/>
              <a:t>детей.</a:t>
            </a:r>
            <a:endParaRPr lang="ru-RU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1020763"/>
          <a:ext cx="8496300" cy="5518722"/>
        </p:xfrm>
        <a:graphic>
          <a:graphicData uri="http://schemas.openxmlformats.org/drawingml/2006/table">
            <a:tbl>
              <a:tblPr/>
              <a:tblGrid>
                <a:gridCol w="2232025"/>
                <a:gridCol w="2952750"/>
                <a:gridCol w="863600"/>
                <a:gridCol w="2447925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 исполнители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новых качественных образовательных результатов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 мероприятий по </a:t>
                      </a: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внедрению федеральных государственных образовательных стандартов: </a:t>
                      </a:r>
                      <a:endParaRPr kumimoji="0" lang="ru-RU" sz="11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2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начального общего образования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основного общего образования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органы исполнительной власти субъектов Российской Федерации, осуществляющие управление в сфере образования, </a:t>
                      </a: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местного самоуправления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участием руководителей и педагогических работников организаций профессионального образования, осуществляющие подготовку по педагогическим направлениям с участием </a:t>
                      </a: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руководителей образовательных организаций общего образования, учителей общеобразовательных организаций </a:t>
                      </a:r>
                      <a:endParaRPr kumimoji="0" lang="ru-RU" sz="11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2013 - 2014 годы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2015 - 2018 годы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обучающихся организаций общего образования, обучающихся по новым федеральным государственным образовательным стандартам, отношение среднего балла единого государственного экзамена (в расчете на 1 предмет) в 10 процентах школ с лучшими результатами единого государственного экзамена к среднему баллу единого государственного экзамена (в расчете на 1 предмет) в 10 процентах школ с худшими результатами единого государственного экзамена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0"/>
            <a:ext cx="8820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u="sng" dirty="0">
                <a:latin typeface="+mn-lt"/>
                <a:cs typeface="+mn-cs"/>
              </a:rPr>
              <a:t>4. Мероприятия по повышению эффективности и качества услуг в сфере общего образования, соотнесенные с этапами перехода к эффективному контракту</a:t>
            </a:r>
            <a:endParaRPr lang="ru-RU" u="sng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333375"/>
          <a:ext cx="8496300" cy="6403086"/>
        </p:xfrm>
        <a:graphic>
          <a:graphicData uri="http://schemas.openxmlformats.org/drawingml/2006/table">
            <a:tbl>
              <a:tblPr/>
              <a:tblGrid>
                <a:gridCol w="2232025"/>
                <a:gridCol w="2952750"/>
                <a:gridCol w="863600"/>
                <a:gridCol w="2447925"/>
              </a:tblGrid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системы мониторинга уровня подготовки и социализации школьников: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заинтересованные федеральные органы исполнительной власти, органы исполнительной власти субъектов Российской Федерации, осуществляющие управление в сфере образования, органы местного самоуправления с участием руководителей образовательных организаций общего образования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среднего балла единого государственного экзамена (в расчете на 1 предмет) в 10 процентах школ с лучшими результатами единого государственного экзамена к среднему баллу единого государственного экзамена (в расчете на 1 предмет) в 10 процентах школ с худшими результатами единого государственного экзамена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методологии мониторинга готовности обучающихся к освоению программ начального, основного, среднего (полного) общего образования и профессионального образования, комплексного мониторинга готовности учащихся основной школы (8 класс) к выбору образовательной и профессиональной траектории и мониторинга уровня социализации выпускников основных общеобразовательных организаций (далее - мониторинг)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заинтересованные федеральные органы исполнительной власти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пилотная апробация и анализ результатов мониторинга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333375"/>
          <a:ext cx="8642350" cy="6137148"/>
        </p:xfrm>
        <a:graphic>
          <a:graphicData uri="http://schemas.openxmlformats.org/drawingml/2006/table">
            <a:tbl>
              <a:tblPr/>
              <a:tblGrid>
                <a:gridCol w="2233613"/>
                <a:gridCol w="2951162"/>
                <a:gridCol w="865188"/>
                <a:gridCol w="2592387"/>
              </a:tblGrid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и анализ результатов мониторинга на регулярной основе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заинтересованные федеральные органы исполнительной власти, органы исполнительной власти субъектов Российской Федерации, осуществляющие управление в сфере образования, органы местного самоуправления с участием руководителей образовательных организаций общего образования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2015 - 2018 годы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 по корректировке основных образовательных программ начального общего, основного общего, среднего (полного) общего образования с учетом российских и международных исследований образовательных достижений школьников: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заинтересованные федеральные органы исполнительной власти и организации, органы исполнительной власти субъектов Российской Федерации, осуществляющие управление в сфере образования, органы местного самоуправления с участием руководителей образовательных организаций общего образования, учителей общеобразовательных организаций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2014-2018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годы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российских школьников, достигших базового уровня образовательных достижений в международных сопоставительных исследованиях качества образования (PIRLS, TIMSS, PISA), в общей численности российских школьников, принявших участие в указанных исследованиях, отношение среднего балла единого государственного экзамена (в расчете на 1 предмет) в 10 процентах школ с лучшими результатами единого государственного экзамена к среднему баллу единого государственного экзамена (в расчете на 1 предмет) в 10 процентах школ с худшими результатами единого государственного экзамена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404813"/>
          <a:ext cx="8496300" cy="5775897"/>
        </p:xfrm>
        <a:graphic>
          <a:graphicData uri="http://schemas.openxmlformats.org/drawingml/2006/table">
            <a:tbl>
              <a:tblPr/>
              <a:tblGrid>
                <a:gridCol w="2232025"/>
                <a:gridCol w="2952750"/>
                <a:gridCol w="863600"/>
                <a:gridCol w="2447925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подготовки и переподготовки современных педагогических кадров: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органы исполнительной власти субъектов Российской Федерации, осуществляющие управление в сфере образования с участием руководителей образовательных организаций среднего профессионального и высшего образования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обучающихся по модернизированным программам среднего профессионального педагогического образования и высшего профессионального педагогического образования, а также по модернизированным программам переподготовки и повышения квалификации педагогических работников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программы подготовки и переподготовки современных педагогических кадров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органы исполнительной власти субъектов Российской Федерации, осуществляющие управление в сфере образования с участием руководителей образовательных организаций среднего профессионального и высшего образования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2013 - 2014 годы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пилотная апробация программы подготовки и переподготовки современных педагогических кадров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2014 - 2016 годы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программы подготовки и переподготовки современных педагогических кадров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участием руководителей образовательных организаций среднего профессионального и высшего образования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2017 - 2018 годы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404813"/>
          <a:ext cx="8497888" cy="6308853"/>
        </p:xfrm>
        <a:graphic>
          <a:graphicData uri="http://schemas.openxmlformats.org/drawingml/2006/table">
            <a:tbl>
              <a:tblPr/>
              <a:tblGrid>
                <a:gridCol w="2233613"/>
                <a:gridCol w="2951162"/>
                <a:gridCol w="865188"/>
                <a:gridCol w="2447925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Обеспечение доступности качественного образования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внедрение системы оценки качества общего образования: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органы исполнительной власти субъектов Российской Федерации, осуществляющие управление в сфере образования, органы местного самоуправления с участием руководителей общеобразовательных организаций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субъектов Российской Федерации, в которых оценка деятельности общеобразовательных организаций, их руководителей и основных категорий работников осуществляется на основании показателей эффективности деятельности подведомственных государственных (муниципальных) организаций общего образования не менее чем в 80 процентов муниципальных образований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утверждение методических рекомендаций по разработке органами государственной власти субъектов Российской Федерации, осуществляющими управление в сфере образования, и органами местного самоуправления показателей эффективности деятельности подведомственных государственных (муниципальных) организаций общего образования, их руководителей и основных категорий работников, в том числе в связи с использованием для дифференциации заработной платы педагогических работников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620713"/>
          <a:ext cx="8496300" cy="5883593"/>
        </p:xfrm>
        <a:graphic>
          <a:graphicData uri="http://schemas.openxmlformats.org/drawingml/2006/table">
            <a:tbl>
              <a:tblPr/>
              <a:tblGrid>
                <a:gridCol w="2232025"/>
                <a:gridCol w="2952750"/>
                <a:gridCol w="863600"/>
                <a:gridCol w="2447925"/>
              </a:tblGrid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(изменение) показателей эффективности деятельности подведомственных государственных (муниципальных) организаций общего образования, их руководителей и основных категорий работников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Российской Федерации, осуществляющие управление в сфере образования, органы местного самоуправления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региональных программ поддержки школ, работающих в сложных социальных условиях: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органы исполнительной власти субъектов Российской Федерации, органы местного самоуправления с участием руководителей общеобразовательных организаций, педагогических работников общеобразовательных организаций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среднего балла единого государственного экзамена (в расчете на 1 предмет) в 10 процентах школ с лучшими результатами единого государственного экзамена к среднему баллу единого государственного экзамена (в расчете на 1 предмет) в 10 процентах школ с худшими результатами единого государственного экзамена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апробация и распространение механизмов поддержки школ, работающих в сложных социальных условиях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2013 - 2014 годы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региональных программ поддержки общеобразовательных организаций, работающих в сложных социальных условиях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Российской Федерации, органы местного самоуправления с участием руководителей общеобразовательных организаций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476250"/>
          <a:ext cx="8496300" cy="4819015"/>
        </p:xfrm>
        <a:graphic>
          <a:graphicData uri="http://schemas.openxmlformats.org/drawingml/2006/table">
            <a:tbl>
              <a:tblPr/>
              <a:tblGrid>
                <a:gridCol w="2232025"/>
                <a:gridCol w="2952750"/>
                <a:gridCol w="863600"/>
                <a:gridCol w="2447925"/>
              </a:tblGrid>
              <a:tr h="311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Введение эффективного контракта в общем образовании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внедрение механизмов эффективного контракта с педагогическими работниками в системе общего образования: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органы исполнительной власти субъектов Российской Федерации, осуществляющие управление в сфере образования, органы местного самоуправления с участием руководителей общеобразовательных организаций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средней заработной платы педагогических работников образовательных организаций общего образования к средней заработной плате в соответствующем регионе; удельный вес численности учителей в возрасте до 30 лет в общей численности учителей общеобразовательных организаций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апробация моделей эффективного контракта в общем образовании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России, органы исполнительной власти субъектов Российской Федерации, осуществляющие управление в сфере образования, органы местного самоуправления с участием руководителей общеобразовательных организаций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направление в субъекты Российской Федерации рекомендаций по внедрению эффективного контракта в общем образовании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16631"/>
          <a:ext cx="8785225" cy="6588698"/>
        </p:xfrm>
        <a:graphic>
          <a:graphicData uri="http://schemas.openxmlformats.org/drawingml/2006/table">
            <a:tbl>
              <a:tblPr/>
              <a:tblGrid>
                <a:gridCol w="2308225"/>
                <a:gridCol w="3052762"/>
                <a:gridCol w="892175"/>
                <a:gridCol w="2532063"/>
              </a:tblGrid>
              <a:tr h="2259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дополнительных расходов местных бюджетов на повышение оплаты труда педагогических работников общеобразовательных организаций в соответствии с Указом Президента Российской Федерации от 7 мая 2012 г. № 597 "О мероприятиях по реализации государственной социальной политики"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Российской Федерации, осуществляющие управление в сфере образования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2013 - 2018 годы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методических рекомендаций и внесение изменений в приказ Минобрнауки России от 24 декабря 2010 г. № 2075 "О продолжительности рабочего времени (норме часов педагогической работы за ставку заработной платы) педагогических работников)"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заинтересованные федеральные органы исполнительной власти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внедрение механизмов эффективного контракта с руководителями образовательных организаций общего образования: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заинтересованные федеральные органы исполнительной власти, органы исполнительной власти субъектов Российской Федерации, осуществляющие управление в сфере образования, органы местного самоуправления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средней заработной платы педагогических работников образовательных организаций общего образования к средней заработной плате в соответствующем регионе, удельный вес численности учителей в возрасте до 30 лет в общей численности учителей общеобразовательных организаций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20" name="Group 24"/>
          <p:cNvGraphicFramePr>
            <a:graphicFrameLocks noGrp="1"/>
          </p:cNvGraphicFramePr>
          <p:nvPr/>
        </p:nvGraphicFramePr>
        <p:xfrm>
          <a:off x="250825" y="182563"/>
          <a:ext cx="8642350" cy="6498908"/>
        </p:xfrm>
        <a:graphic>
          <a:graphicData uri="http://schemas.openxmlformats.org/drawingml/2006/table">
            <a:tbl>
              <a:tblPr/>
              <a:tblGrid>
                <a:gridCol w="2270125"/>
                <a:gridCol w="3003550"/>
                <a:gridCol w="877888"/>
                <a:gridCol w="2490787"/>
              </a:tblGrid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методических рекомендаций по стимулированию руководителей образовательных организаций общего образования, направленных на установление взаимосвязи между показателями качества предоставляемых государственных (муниципальных) услуг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организацией и эффективностью деятельности руководителя образовательной организации общего образования (в том числе по результатам независимой оценки)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органы исполнительной власти субъектов Российской Федерации, осуществляющие управление в сфере образования, органы местного самоуправления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работы по заключению трудовых договоров с руководителями государственных (муниципальных) организаций общего образования в соответствии с типовой формой договора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заинтересованные федеральные органы исполнительной власти, органы исполнительной власти субъектов Российской Федерации, осуществляющие управление в сфере образования, органы местного самоуправления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2013 - 2018 годы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Информационное и мониторинговое сопровождение введение эффективного контракта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333375"/>
          <a:ext cx="8496300" cy="4244340"/>
        </p:xfrm>
        <a:graphic>
          <a:graphicData uri="http://schemas.openxmlformats.org/drawingml/2006/table">
            <a:tbl>
              <a:tblPr/>
              <a:tblGrid>
                <a:gridCol w="2232025"/>
                <a:gridCol w="2952750"/>
                <a:gridCol w="863600"/>
                <a:gridCol w="2447925"/>
              </a:tblGrid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информационное сопровождение мероприятий по введению эффективного контракта (организация проведения разъяснительной работы в трудовых коллективах, публикации в средствах массовой информации, проведение семинаров и другие мероприятия)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заинтересованные федеральные органы исполнительной власти, органы исполнительной власти субъектов Российской Федерации, осуществляющие управление в сфере образования, органы местного самоуправления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2013 - 2018 годы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влияния внедрения эффективного контракта на качество образовательных услуг общего образования и удовлетворенности населения качеством общего образования, в том числе выявление лучших практик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 России, органы исполнительной власти субъектов Российской Федерации, осуществляющие управление в сфере образования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и 2017 годы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5196</TotalTime>
  <Words>10338</Words>
  <Application>Microsoft Office PowerPoint</Application>
  <PresentationFormat>Экран (4:3)</PresentationFormat>
  <Paragraphs>1551</Paragraphs>
  <Slides>109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109</vt:i4>
      </vt:variant>
    </vt:vector>
  </HeadingPairs>
  <TitlesOfParts>
    <vt:vector size="110" baseType="lpstr">
      <vt:lpstr>Апекс</vt:lpstr>
      <vt:lpstr>Федеральный    закон    «Об    образованиии    в Российской Федерации», статья 28. Компетенция, права,       обязанности       и        ответственность   образовательной организации   3. К    компетенции     образовательной     организации   в установленной сфере деятельности относятся:  7)  разработка       и   утверждение    по    согласованию   с учредителем    программы    развития   образовательной организации </vt:lpstr>
      <vt:lpstr>          </vt:lpstr>
      <vt:lpstr>   Государственная политика российской федерации в сфере общего образования                                                                          Горшков А. С., первый проректор СПб АППО,          профессор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</vt:vector>
  </TitlesOfParts>
  <Company>Nord-West Academy of Public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system of ______ establishments</dc:title>
  <dc:creator>chuguevaoy</dc:creator>
  <cp:lastModifiedBy>Горшков А.С.</cp:lastModifiedBy>
  <cp:revision>1001</cp:revision>
  <dcterms:created xsi:type="dcterms:W3CDTF">2008-03-12T06:43:19Z</dcterms:created>
  <dcterms:modified xsi:type="dcterms:W3CDTF">2014-10-23T17:22:21Z</dcterms:modified>
</cp:coreProperties>
</file>