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1" r:id="rId1"/>
  </p:sldMasterIdLst>
  <p:sldIdLst>
    <p:sldId id="256" r:id="rId2"/>
    <p:sldId id="257" r:id="rId3"/>
    <p:sldId id="258" r:id="rId4"/>
    <p:sldId id="272" r:id="rId5"/>
    <p:sldId id="261" r:id="rId6"/>
    <p:sldId id="259" r:id="rId7"/>
    <p:sldId id="263" r:id="rId8"/>
    <p:sldId id="264" r:id="rId9"/>
    <p:sldId id="271" r:id="rId10"/>
    <p:sldId id="265" r:id="rId11"/>
    <p:sldId id="266" r:id="rId12"/>
    <p:sldId id="268" r:id="rId13"/>
    <p:sldId id="262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D73A7-CF42-4233-8455-4246B893DF28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A65A-EC12-4C12-AD79-3017F5D27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829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D73A7-CF42-4233-8455-4246B893DF28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A65A-EC12-4C12-AD79-3017F5D27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202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D73A7-CF42-4233-8455-4246B893DF28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A65A-EC12-4C12-AD79-3017F5D27274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1291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D73A7-CF42-4233-8455-4246B893DF28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A65A-EC12-4C12-AD79-3017F5D27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60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D73A7-CF42-4233-8455-4246B893DF28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A65A-EC12-4C12-AD79-3017F5D27274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6311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D73A7-CF42-4233-8455-4246B893DF28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A65A-EC12-4C12-AD79-3017F5D27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1166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D73A7-CF42-4233-8455-4246B893DF28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A65A-EC12-4C12-AD79-3017F5D27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69123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D73A7-CF42-4233-8455-4246B893DF28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A65A-EC12-4C12-AD79-3017F5D27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786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D73A7-CF42-4233-8455-4246B893DF28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A65A-EC12-4C12-AD79-3017F5D27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0617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D73A7-CF42-4233-8455-4246B893DF28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A65A-EC12-4C12-AD79-3017F5D27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8975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D73A7-CF42-4233-8455-4246B893DF28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A65A-EC12-4C12-AD79-3017F5D27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520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D73A7-CF42-4233-8455-4246B893DF28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A65A-EC12-4C12-AD79-3017F5D27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935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D73A7-CF42-4233-8455-4246B893DF28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A65A-EC12-4C12-AD79-3017F5D27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821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D73A7-CF42-4233-8455-4246B893DF28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A65A-EC12-4C12-AD79-3017F5D27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80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D73A7-CF42-4233-8455-4246B893DF28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A65A-EC12-4C12-AD79-3017F5D27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690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D73A7-CF42-4233-8455-4246B893DF28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2A65A-EC12-4C12-AD79-3017F5D27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21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D73A7-CF42-4233-8455-4246B893DF28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4B2A65A-EC12-4C12-AD79-3017F5D272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818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93" r:id="rId2"/>
    <p:sldLayoutId id="2147483894" r:id="rId3"/>
    <p:sldLayoutId id="2147483895" r:id="rId4"/>
    <p:sldLayoutId id="2147483896" r:id="rId5"/>
    <p:sldLayoutId id="2147483897" r:id="rId6"/>
    <p:sldLayoutId id="2147483898" r:id="rId7"/>
    <p:sldLayoutId id="2147483899" r:id="rId8"/>
    <p:sldLayoutId id="2147483900" r:id="rId9"/>
    <p:sldLayoutId id="2147483901" r:id="rId10"/>
    <p:sldLayoutId id="2147483902" r:id="rId11"/>
    <p:sldLayoutId id="2147483903" r:id="rId12"/>
    <p:sldLayoutId id="2147483904" r:id="rId13"/>
    <p:sldLayoutId id="2147483905" r:id="rId14"/>
    <p:sldLayoutId id="2147483906" r:id="rId15"/>
    <p:sldLayoutId id="214748390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bigenc.ru/biology/text/2311862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44099" y="2074592"/>
            <a:ext cx="6548972" cy="16730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«Психология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агрессивного ребенка»</a:t>
            </a:r>
            <a:endParaRPr lang="ru-RU" sz="4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8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196" y="759772"/>
            <a:ext cx="109873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родительским отношением принято понимать </a:t>
            </a:r>
            <a:r>
              <a:rPr lang="ru-RU" sz="2400" b="1" u="sng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«систему»,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совокупность, родительского, эмоционального отношения к ребенку, восприятие ребенка родителем и способов поведения с ним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03939" y="2213767"/>
            <a:ext cx="1074057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ребенка </a:t>
            </a:r>
            <a:r>
              <a:rPr lang="ru-RU" sz="2400" b="1" u="sng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семья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это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среда, в которой создаются условия его психического, физического, эмоционального и интеллектуального развития. </a:t>
            </a:r>
            <a:endParaRPr lang="ru-RU" sz="24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первой социальной средой развития ребенка, которая обеспечивает удовлетворение всех своих потребностей, в том числе любви и привязанности, безопасности и защите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38202" y="4279592"/>
            <a:ext cx="100720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описании типологии семейного воспитания принято изучение воспитательных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родительских установок и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позиций.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16125" y="5364255"/>
            <a:ext cx="851620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Оптимальная родительская позиция отвечает требованиям </a:t>
            </a:r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адекватности, гибкости и прогностичности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089637" y="136774"/>
            <a:ext cx="74002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родительских позиций и установок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831175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19314" y="103893"/>
            <a:ext cx="116694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Адекватность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родительской позиции,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определяется как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родителей видеть и понимать индивидуальность своего ребенка, замечать происходящие в его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душевном мире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9314" y="1350653"/>
            <a:ext cx="112195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Гибкость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родительской позиции может быть рассмотрена как способность перестройки воздействия на ребенка по ходу условий жизни семьи.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19314" y="2416315"/>
            <a:ext cx="1166948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Прогностичность</a:t>
            </a:r>
            <a:r>
              <a:rPr lang="ru-RU" sz="2400" b="1" u="sng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позиции родителя означает,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ребѐнок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должен вести родители за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собой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наоборот,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стиль общения должен опережать появление новых психологических и личностных качеств детей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Только на основе прогностической родительской позиции можно установить оптимальную дистанцию, можно выполнить требования независимости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воспитания.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3657" y="4639211"/>
            <a:ext cx="11480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дисгармоничных семьях, где воспитание ребенка приобрело проблемный характер, отчетливо выявляется изменение родительских позиций по одному или по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всем трем из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выбранных показателей.</a:t>
            </a:r>
          </a:p>
        </p:txBody>
      </p:sp>
    </p:spTree>
    <p:extLst>
      <p:ext uri="{BB962C8B-B14F-4D97-AF65-F5344CB8AC3E}">
        <p14:creationId xmlns:p14="http://schemas.microsoft.com/office/powerpoint/2010/main" val="21531876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2717" y="367440"/>
            <a:ext cx="10495742" cy="5917223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2400" b="1" u="sng" dirty="0" smtClean="0"/>
              <a:t> </a:t>
            </a:r>
            <a:r>
              <a:rPr lang="ru-RU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Психологический портрет агрессивного ребенка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агрессивным поведением как правило прячется боль, разочарование, разрушительные эмоции.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Агрессия – это реакция на неудовлетворение базисных психологических потребностей, в любви, уважении, принятии и нужности другому человеку.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внутреннем мире ребенка накопилось слишком много боли.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Агрессивный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может не распознавать особенности взаимодействия  социума, так его этому не научили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Агрессивный ребенок – это эмоциональный  заложник своей семьи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Агрессивные ребенок – это ребенок не умеющий справляться с эмоциями и чувствами, за частую не понимает их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Агрессивные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ребенок- который имеет негативную мотивацию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b="1" u="sng" dirty="0"/>
          </a:p>
        </p:txBody>
      </p:sp>
    </p:spTree>
    <p:extLst>
      <p:ext uri="{BB962C8B-B14F-4D97-AF65-F5344CB8AC3E}">
        <p14:creationId xmlns:p14="http://schemas.microsoft.com/office/powerpoint/2010/main" val="526779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29538" y="2780311"/>
            <a:ext cx="53136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4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821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91675" y="95667"/>
            <a:ext cx="5090560" cy="7346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Нейропсихологический подход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агрессивному поведению дошкольников</a:t>
            </a:r>
            <a:endParaRPr lang="ru-RU" sz="2000" dirty="0">
              <a:solidFill>
                <a:schemeClr val="accent2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884790"/>
            <a:ext cx="1082267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Лимбическая система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совокупность нервных структур и их связей, расположенных в медиобазальной части больших полушарий, участвующих в управлении </a:t>
            </a:r>
            <a:r>
              <a:rPr lang="ru-RU" sz="2000" u="sng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вегетативными функциями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u="sng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эмоциональным, инстинктивным поведением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оказывающих влияние на смену фаз сна и бодрствования.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0142" y="2385649"/>
            <a:ext cx="1197362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функции лимбической системы:</a:t>
            </a:r>
            <a:endParaRPr lang="ru-RU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Эмоционально-мотивационное поведение (страхи, агрессия, голод, жажда), которое может  сопровождаться эмоционально окрашенными двигательными реакциями.</a:t>
            </a:r>
          </a:p>
          <a:p>
            <a:pPr algn="ctr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организации сложных форм поведения, таких как инстинкты  (пищевые, половые, оборонительные)</a:t>
            </a:r>
          </a:p>
          <a:p>
            <a:pPr algn="ctr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формировании памяти и динамике обучения (выработка индивидуального поведенческого опыта)</a:t>
            </a:r>
          </a:p>
          <a:p>
            <a:pPr algn="ctr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Регуляция биологических ритмов, в частности смен фаз сна и бодрствования</a:t>
            </a:r>
          </a:p>
          <a:p>
            <a:pPr algn="ctr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поддержании гомеостаза путем регуляции вегетативных функций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30585" y="5376924"/>
            <a:ext cx="98127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Детская агрессия – способ снятия напряжения при эмоциональных, умственных нагрузках, плохом самочувствии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68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7422" y="192290"/>
            <a:ext cx="1164154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Физиологической основой агрессивности детей является дисбаланс процессов </a:t>
            </a:r>
            <a:r>
              <a:rPr lang="ru-RU" sz="2400" u="sng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возбуждения-торможения ЦНС, функциональная незрелость отдельных структур головного мозга, отвечающих за контроль эмоций, поведения. </a:t>
            </a:r>
          </a:p>
          <a:p>
            <a:pPr algn="ctr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воздействии раздражителя преобладает возбуждение, «запаздывает» процесс торможения. Психологическая база детской агрессивности – низкая способность к саморегуляции.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97588" y="2622776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u="sng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Неврологические заболевания провоцирующие</a:t>
            </a:r>
          </a:p>
          <a:p>
            <a:pPr algn="ctr"/>
            <a:r>
              <a:rPr lang="ru-RU" sz="2400" b="1" u="sng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агрессию </a:t>
            </a:r>
            <a:r>
              <a:rPr lang="ru-RU" sz="2400" b="1" u="sng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u="sng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u="sng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0724" y="3776937"/>
            <a:ext cx="511723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«Родовые травмы</a:t>
            </a:r>
          </a:p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включающие афексию, гипоксию»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31526" y="4713359"/>
            <a:ext cx="393562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«Перинатальная мозговая </a:t>
            </a:r>
          </a:p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гипервозбудимость»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09965" y="4943242"/>
            <a:ext cx="28724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«Эпи - синдром»</a:t>
            </a:r>
            <a:endParaRPr lang="ru-RU" sz="28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998192" y="3882362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«Послеродовое расстройство</a:t>
            </a:r>
          </a:p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регуляции внутричерепного давления»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93182" y="5569124"/>
            <a:ext cx="41091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«Любые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неврологические заболевания»</a:t>
            </a:r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(РЦОН)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918388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39402" y="132645"/>
            <a:ext cx="42882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Типы нервной системы и агрессия </a:t>
            </a:r>
            <a:endParaRPr 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594310"/>
            <a:ext cx="117916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Предрасполагать к агрессивному поведению может и определенный тип нервной системе у ребенка. </a:t>
            </a:r>
          </a:p>
          <a:p>
            <a:pPr algn="ctr"/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Каждому человеку присущ от рождения один из четырех типов темперамента.</a:t>
            </a:r>
          </a:p>
          <a:p>
            <a:pPr algn="ctr"/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Темперамент определяет силу и скорость наших реакций на события жизни, степень эмоциональности и нервной возбудимости личности. 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3361042"/>
            <a:ext cx="1183260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Менее всего склонны к активной агрессии </a:t>
            </a:r>
            <a:r>
              <a:rPr lang="ru-RU" b="1" u="sng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меланхолики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меланхоликов часты нервные срывы, они постоянно находятся в состоянии эмоционального стресса, любая мелочь расстраивает их и выводит из равновесия. Для ребенка-меланхолика стрессовой является любая ситуация соревнования и любые новшества. Сложные игры, особенно длительные, утомляют их и доводят до стресса. Они быстро утомляются и требуют перерывов в деятельности. Такие дети обладают повышенной чувствительностью, ранимостью и обидчивостью, страдают от неуверенности в себе, часто плачут. При этом реакцией на стресс у меланхолика является уход в себя и свои переживания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0210" y="5146146"/>
            <a:ext cx="118326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склонны к активной агрессии и </a:t>
            </a:r>
            <a:r>
              <a:rPr lang="ru-RU" b="1" u="sng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флегматики.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Их нервная система хорошо уравновешена, и их практически невозможно вывести из себя. Даже серьезные проблемы флегматик воспринимает, оставаясь внешне спокойным. Он хорошо переносит трудности. Единственное, что создает ему трудности, это необходимость быстро реагировать в изменяющихся ситуациях.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6992" y="1729826"/>
            <a:ext cx="1137768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«Типы нервной системы» это понятие вве­де­но И. П.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Пав­ло­вым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</a:p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вы­де­лил три основных свой­ст­ва нерв­ных про­цес­сов </a:t>
            </a:r>
          </a:p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воз­бу­ж­де­ния и тор­мо­же­ния: </a:t>
            </a:r>
          </a:p>
          <a:p>
            <a:pPr algn="ctr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си­лу, урав­но­ве­шен­ность про­цес­сов воз­бу­ж­де­ния и тор­мо­же­ния и их под­виж­ность 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ско­рость пе­ре­хо­да от од­но­го со­стоя­ния к дру­го­му)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46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77505" y="291869"/>
            <a:ext cx="118599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Сангвиник</a:t>
            </a:r>
            <a:r>
              <a:rPr lang="ru-RU" sz="2400" u="sng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природе склонен к агрессии и чаще всего предпочитает решать проблемные и даже конфликтные ситуации через агрессию. В стрессовой же ситуации сангвиник будет защищать себя активно, но обдуманно. Агрессию проявляет только в случае внешненнего раздражителя, </a:t>
            </a:r>
          </a:p>
          <a:p>
            <a:pPr algn="ctr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чаще агрессия носит оборонительной характер.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7505" y="2652427"/>
            <a:ext cx="1175072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Естественной склонностью к активной агрессии обладают </a:t>
            </a:r>
            <a:r>
              <a:rPr lang="ru-RU" sz="2400" b="1" u="sng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холерики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вследствие их крайней неуравновешенности как нервной, так и эмоциональной. Холерики чрезмерно раздражительны, вспыльчивы, их очень легко вывести из терпения. Повышенная возбудимость и быстрота ответных реакций приводят к тому, что многим детям-холерикам свойственно сначала сделать и только потом подумать, как нужно было поступать. Если что-то их увлекло, они занимаются чрезвычайно интенсивно, но быстро утомляются и не могут продолжать. Отсюда и частая смена настроения, резкие перемены интересов, нетерпеливость и неспособность к ожиданию. Нервный спад и общий упадок сил приводит к раздражению, а потому холерики чаще всего вступают в конфликты и наиболее подвержены нервным срывам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98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56682" y="40943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1" u="sng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Пирамида потребностей ребенка</a:t>
            </a:r>
            <a:r>
              <a:rPr lang="ru-RU" sz="2800" b="1" u="sng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u="sng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u="sng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2" t="5572" r="10249" b="2686"/>
          <a:stretch/>
        </p:blipFill>
        <p:spPr>
          <a:xfrm>
            <a:off x="1473959" y="648701"/>
            <a:ext cx="7574509" cy="6051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92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5660" y="170266"/>
            <a:ext cx="116688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Можно выделить следующие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мотивов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психологии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самоутверждения,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идентификации,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власти, процессуальные (желание заниматься любимой деятельностью), саморазвития, достижения, </a:t>
            </a:r>
            <a:r>
              <a:rPr lang="ru-RU" sz="28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аффилиации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(желание поддерживать 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взаимоотношений с другими людьми).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86854" y="2717198"/>
            <a:ext cx="1037229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</a:p>
          <a:p>
            <a:pPr algn="ctr"/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Потребность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физическом контакте, тактильной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получить тактильные ощущения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Действие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провокация другого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мотивации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удовлетворение базовой потребности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40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125" y="194963"/>
            <a:ext cx="11727543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негативной (агрессивной)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мотивации</a:t>
            </a:r>
          </a:p>
          <a:p>
            <a:pPr algn="ctr"/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Мотивация существует как процесс и включает в себя несколько этапов:</a:t>
            </a:r>
          </a:p>
          <a:p>
            <a:pPr algn="ctr"/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Сначала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возникает потребность.</a:t>
            </a:r>
          </a:p>
          <a:p>
            <a:pPr algn="ctr"/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выбирает,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ее можно удовлетворить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основе личного,</a:t>
            </a:r>
          </a:p>
          <a:p>
            <a:pPr algn="ctr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том числе негативного опыта.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3.Далее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определяет легкие, быстрые, удобные, стереотипные  </a:t>
            </a:r>
          </a:p>
          <a:p>
            <a:pPr algn="ctr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пособы ребенок выбирает какие знает, опыт семьи, личный опыт)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этого совершается само действие.</a:t>
            </a:r>
          </a:p>
          <a:p>
            <a:pPr algn="ctr"/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5.По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окончании действия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получает или не получает вознаграждение. </a:t>
            </a:r>
            <a:endParaRPr lang="ru-RU" sz="24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6.Под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вознаграждением понимается любой успех. </a:t>
            </a:r>
            <a:endParaRPr lang="ru-RU" sz="24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7.Результативность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влияет на дальнейшую мотивацию.</a:t>
            </a:r>
          </a:p>
          <a:p>
            <a:pPr algn="ctr"/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Необходимость действия исчезает, если потребность полностью закрыта. Или остается, при этом характер действий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измениться.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31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6582" y="314961"/>
            <a:ext cx="11583448" cy="620485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Типы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детей, склонных к агрессии</a:t>
            </a:r>
            <a:endParaRPr lang="ru-RU" sz="24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Гиперактивно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-агрессивный ребенок.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Двигательно-расторможенным детям труднее быть дисциплинированными и послушными.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Агрессивно-обидчивый и истощаемый ребенок.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Обидчивость может быть связана не только с недостатками в воспитании или трудностями обучения, но и с болезнью роста, особенностями созревания НС и организма.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Агрессивно-боязливый ребенок.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Враждебность, подозрительность могут быть средством защиты ребенка от мнимой угрозы «нападения».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Агрессивно-бесчувственный ребенок.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Способность к эмоциональному отклику, сопереживанию, сочувствию к другим нарушена. 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83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300</TotalTime>
  <Words>871</Words>
  <Application>Microsoft Office PowerPoint</Application>
  <PresentationFormat>Широкоэкранный</PresentationFormat>
  <Paragraphs>88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CO-Alla</dc:creator>
  <cp:lastModifiedBy>CO-Alla</cp:lastModifiedBy>
  <cp:revision>18</cp:revision>
  <dcterms:created xsi:type="dcterms:W3CDTF">2021-02-24T07:36:02Z</dcterms:created>
  <dcterms:modified xsi:type="dcterms:W3CDTF">2021-02-25T08:14:55Z</dcterms:modified>
</cp:coreProperties>
</file>