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327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991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41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348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355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939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593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6922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109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611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394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CEEC4-A202-4D45-AAF0-49D29BA7B383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394D-4F88-41A6-AC63-629E9C7CE7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665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Расследование несчастных случаев с обучающимися образовательных учреждений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4208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 </a:t>
            </a:r>
            <a:endParaRPr lang="ru-RU" sz="1600" dirty="0"/>
          </a:p>
          <a:p>
            <a:pPr algn="ctr"/>
            <a:r>
              <a:rPr lang="ru-RU" sz="1600" b="1" dirty="0"/>
              <a:t>ФЕДЕРАЛЬНЫЙ ЗАКОН</a:t>
            </a:r>
            <a:endParaRPr lang="ru-RU" sz="1600" dirty="0"/>
          </a:p>
          <a:p>
            <a:pPr algn="ctr"/>
            <a:r>
              <a:rPr lang="ru-RU" sz="1600" b="1" dirty="0"/>
              <a:t> </a:t>
            </a:r>
            <a:endParaRPr lang="ru-RU" sz="1600" dirty="0"/>
          </a:p>
          <a:p>
            <a:pPr algn="ctr"/>
            <a:r>
              <a:rPr lang="ru-RU" sz="1600" b="1" dirty="0"/>
              <a:t>ОБ ОБРАЗОВАНИИ В РОССИЙСКОЙ ФЕДЕРАЦИИ</a:t>
            </a:r>
            <a:endParaRPr lang="ru-RU" sz="1600" dirty="0"/>
          </a:p>
          <a:p>
            <a:r>
              <a:rPr lang="ru-RU" sz="1600" dirty="0"/>
              <a:t>29 декабря 2012 года </a:t>
            </a:r>
            <a:r>
              <a:rPr lang="ru-RU" sz="1600" dirty="0" smtClean="0"/>
              <a:t> </a:t>
            </a:r>
            <a:r>
              <a:rPr lang="ru-RU" sz="1600" dirty="0"/>
              <a:t>						N 273-ФЗ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Статья 41. Охрана здоровья </a:t>
            </a:r>
            <a:r>
              <a:rPr lang="ru-RU" sz="1600" dirty="0" smtClean="0"/>
              <a:t>обучающихся</a:t>
            </a:r>
          </a:p>
          <a:p>
            <a:endParaRPr lang="ru-RU" sz="1600" dirty="0"/>
          </a:p>
          <a:p>
            <a:r>
              <a:rPr lang="ru-RU" sz="1600" dirty="0"/>
              <a:t>п. 4. Организации, осуществляющие образовательную деятельность, при реализации образовательных программ создают условия для охраны здоровья обучающихся, в том числе обеспечивают</a:t>
            </a:r>
            <a:r>
              <a:rPr lang="ru-RU" sz="1600" dirty="0" smtClean="0"/>
              <a:t>:</a:t>
            </a:r>
          </a:p>
          <a:p>
            <a:endParaRPr lang="ru-RU" sz="1600" dirty="0"/>
          </a:p>
          <a:p>
            <a:pPr>
              <a:lnSpc>
                <a:spcPct val="150000"/>
              </a:lnSpc>
            </a:pPr>
            <a:r>
              <a:rPr lang="ru-RU" sz="1600" dirty="0"/>
              <a:t>1) текущий контроль за состоянием здоровья обучающихся;</a:t>
            </a:r>
          </a:p>
          <a:p>
            <a:pPr>
              <a:lnSpc>
                <a:spcPct val="150000"/>
              </a:lnSpc>
            </a:pPr>
            <a:r>
              <a:rPr lang="ru-RU" sz="1600" dirty="0"/>
              <a:t>2) проведение санитарно-гигиенических, профилактических и оздоровительных мероприятий, обучение и воспитание в сфере охраны здоровья граждан в Российской Федерации;</a:t>
            </a:r>
          </a:p>
          <a:p>
            <a:pPr>
              <a:lnSpc>
                <a:spcPct val="150000"/>
              </a:lnSpc>
            </a:pPr>
            <a:r>
              <a:rPr lang="ru-RU" sz="1600" dirty="0"/>
              <a:t>3) соблюдение государственных санитарно-эпидемиологических правил и нормативов;</a:t>
            </a:r>
          </a:p>
          <a:p>
            <a:pPr>
              <a:lnSpc>
                <a:spcPct val="150000"/>
              </a:lnSpc>
            </a:pPr>
            <a:r>
              <a:rPr lang="ru-RU" sz="1600" dirty="0"/>
              <a:t>4) </a:t>
            </a:r>
            <a:r>
              <a:rPr lang="ru-RU" sz="1600" u="sng" dirty="0"/>
              <a:t>расследование и учет несчастных случаев с обучающимися во время пребывания в организации, осуществляющей образовательную деятельность, в порядке, установленном федеральным органом исполнительной </a:t>
            </a:r>
            <a:r>
              <a:rPr lang="ru-RU" sz="1600" u="sng" dirty="0" smtClean="0"/>
              <a:t>власти</a:t>
            </a:r>
            <a:r>
              <a:rPr lang="ru-RU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69270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Приказ Государственного комитета СССР по народному образованию от    1 октября 1990 г. N 639</a:t>
            </a:r>
            <a:r>
              <a:rPr lang="ru-RU" sz="1600" dirty="0">
                <a:solidFill>
                  <a:srgbClr val="FF0000"/>
                </a:solidFill>
              </a:rPr>
              <a:t/>
            </a:r>
            <a:br>
              <a:rPr lang="ru-RU" sz="1600" dirty="0">
                <a:solidFill>
                  <a:srgbClr val="FF0000"/>
                </a:solidFill>
              </a:rPr>
            </a:br>
            <a:r>
              <a:rPr lang="ru-RU" sz="1600" b="1" dirty="0">
                <a:solidFill>
                  <a:srgbClr val="FF0000"/>
                </a:solidFill>
              </a:rPr>
              <a:t>"О введении в действие Положения о расследовании и учете несчастных случаев с учащейся молодежью и воспитанниками в системе </a:t>
            </a:r>
            <a:r>
              <a:rPr lang="ru-RU" sz="1600" b="1" dirty="0" err="1">
                <a:solidFill>
                  <a:srgbClr val="FF0000"/>
                </a:solidFill>
              </a:rPr>
              <a:t>Гособразования</a:t>
            </a:r>
            <a:r>
              <a:rPr lang="ru-RU" sz="1600" b="1" dirty="0">
                <a:solidFill>
                  <a:srgbClr val="FF0000"/>
                </a:solidFill>
              </a:rPr>
              <a:t> СССР"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>Данный Приказ отменялся в 1996 г., но 9 февраля 2004 г. был вновь восстановлен и действует в настоящее время.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636912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1.12. Ответственность за обеспечение безопасных условий учебно-воспитательного процесса в учреждении несет его руководитель.</a:t>
            </a:r>
          </a:p>
          <a:p>
            <a:pPr>
              <a:lnSpc>
                <a:spcPct val="150000"/>
              </a:lnSpc>
            </a:pPr>
            <a:r>
              <a:rPr lang="ru-RU" dirty="0"/>
              <a:t>1.13. Лицо, проводящее мероприятие, несет персональную ответственность за сохранность жизни и здоровья учащихся 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52518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67544" y="1340768"/>
            <a:ext cx="1825401" cy="324035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-45720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1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Расследованию и учету подлежат несчастные случаи: </a:t>
            </a:r>
          </a:p>
          <a:p>
            <a:pPr indent="-45720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травмы, острые отравления,</a:t>
            </a:r>
            <a:r>
              <a:rPr kumimoji="0" lang="ru-RU" sz="11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возникшие после воздействия вредных и опасных факторов, травмы из-за нанесения телесных повреждений другим лицом, поражения молнией, повреждения в результате контакта с представителями фауны и флоры, а также иные повреждения здоровья при авариях и стихийных бедствиях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339752" y="908720"/>
          <a:ext cx="6264696" cy="5337366"/>
        </p:xfrm>
        <a:graphic>
          <a:graphicData uri="http://schemas.openxmlformats.org/drawingml/2006/table">
            <a:tbl>
              <a:tblPr/>
              <a:tblGrid>
                <a:gridCol w="3132020"/>
                <a:gridCol w="3132676"/>
              </a:tblGrid>
              <a:tr h="11043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Во время проведения лекций, уроков начальной военной подготовки, лабораторных занятий, спортивных, кружковых, внеаудиторных, внеклассных, внешкольных мероприятий, других занятий в соответствии с учебными, научными и воспитательными планами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(в перерывах между ними)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3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При проведении субботника (воскресника), внеаудиторных, внеклассных, внешкольных и других мероприятий в выходные, праздничные и каникулярные дни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если эти мероприятия осуществлялись под непосредственным руководством работника данного учебного заведения, </a:t>
                      </a:r>
                      <a:r>
                        <a:rPr lang="ru-RU" sz="1000" u="none" dirty="0">
                          <a:latin typeface="Times New Roman"/>
                          <a:ea typeface="Times New Roman"/>
                          <a:cs typeface="Times New Roman"/>
                        </a:rPr>
                        <a:t>учреждения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(преподавателя, учителя, воспитателя, классного руководителя и др.) или лица, назначенного приказом руководителя учреждения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3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Во время занятий по трудовому и профессиональному обучению, профессиональной ориентации, научно-исследовательских и опытно-конструкторских работ, производственной и учебной практики, общественно полезного, производительного труда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проводимых в соответствии с учебным планом в учебных заведениях и учебно-воспитательных учреждениях или на участках (территориях), им принадлежащих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57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Во время пребывания (отдыха) в студенческих отрядах, лагерях труда и отдыха, школьных лесничествах, на учебно-опытных участках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7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При проведении спортивных соревнований, тренировок, оздоровительных мероприятий, экскурсий, походов, экспедиций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организованных учреждением в установленном порядке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79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 время перевозок </a:t>
                      </a:r>
                      <a:r>
                        <a:rPr lang="ru-RU" sz="1000" u="none" dirty="0">
                          <a:latin typeface="Times New Roman"/>
                          <a:ea typeface="Times New Roman"/>
                          <a:cs typeface="Times New Roman"/>
                        </a:rPr>
                        <a:t>учащихся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ru-RU" sz="1000" u="none" dirty="0">
                          <a:latin typeface="Times New Roman"/>
                          <a:ea typeface="Times New Roman"/>
                          <a:cs typeface="Times New Roman"/>
                        </a:rPr>
                        <a:t>воспитанников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к месту проведения мероприятий и обратно, а также при организованном следовании их на запланированное мероприятие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 общественном транспорте или пешком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71600" y="260648"/>
            <a:ext cx="78843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Несчастный случай, происшедший с учащимся, воспитанником при указанных обстоятельствах,  подлежит расследованию и учету,  в том числе и при нарушении пострадавшим дисциплины,.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343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Расследование несчастных случаев с обучающимися образовательных учреждений</vt:lpstr>
      <vt:lpstr>Слайд 2</vt:lpstr>
      <vt:lpstr>Приказ Государственного комитета СССР по народному образованию от    1 октября 1990 г. N 639 "О введении в действие Положения о расследовании и учете несчастных случаев с учащейся молодежью и воспитанниками в системе Гособразования СССР"  Данный Приказ отменялся в 1996 г., но 9 февраля 2004 г. был вновь восстановлен и действует в настоящее время. 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Расследование несчастных случаев с обучающимися образовательных учреждений</dc:title>
  <dc:creator>eva</dc:creator>
  <cp:lastModifiedBy>Пользователь</cp:lastModifiedBy>
  <cp:revision>9</cp:revision>
  <dcterms:created xsi:type="dcterms:W3CDTF">2015-10-19T19:44:50Z</dcterms:created>
  <dcterms:modified xsi:type="dcterms:W3CDTF">2015-10-21T07:00:01Z</dcterms:modified>
</cp:coreProperties>
</file>