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5" r:id="rId6"/>
    <p:sldId id="264" r:id="rId7"/>
    <p:sldId id="263" r:id="rId8"/>
    <p:sldId id="262" r:id="rId9"/>
    <p:sldId id="266" r:id="rId10"/>
    <p:sldId id="261" r:id="rId11"/>
    <p:sldId id="270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6600"/>
    <a:srgbClr val="D60093"/>
    <a:srgbClr val="3333FF"/>
    <a:srgbClr val="FF0000"/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805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70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41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25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21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283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44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08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8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7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91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C10A1-059E-412A-8754-51D4B0F023AF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78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381" y="2462929"/>
            <a:ext cx="3915434" cy="4125457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88298" y="4550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«Взаимоотношения детей и взрослых</a:t>
            </a:r>
            <a:r>
              <a:rPr lang="en-U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  <a:r>
              <a:rPr lang="ru-RU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как можно и нельзя»</a:t>
            </a:r>
          </a:p>
        </p:txBody>
      </p:sp>
    </p:spTree>
    <p:extLst>
      <p:ext uri="{BB962C8B-B14F-4D97-AF65-F5344CB8AC3E}">
        <p14:creationId xmlns:p14="http://schemas.microsoft.com/office/powerpoint/2010/main" val="377036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76329" y="2209124"/>
            <a:ext cx="11182081" cy="4243191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141668" y="1483391"/>
            <a:ext cx="11384924" cy="5110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5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8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endParaRPr lang="en-US" sz="98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endParaRPr lang="en-US" sz="98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endParaRPr lang="en-US" sz="98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endParaRPr lang="en-US" sz="98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endParaRPr lang="en-US" sz="98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r>
              <a:rPr lang="ru-RU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необходимо посмотреть на себя со стороны</a:t>
            </a:r>
            <a:r>
              <a:rPr lang="en-US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 проблема не  в ребенке</a:t>
            </a:r>
            <a:r>
              <a:rPr lang="en-US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а вас самих</a:t>
            </a:r>
            <a:r>
              <a:rPr lang="en-US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Проанализируйте свое поведение</a:t>
            </a:r>
            <a:r>
              <a:rPr lang="en-US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измените линию своего поведения или уровень требований к ребенку ведь нам это сделать проще</a:t>
            </a:r>
            <a:r>
              <a:rPr lang="en-US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чем ребенку</a:t>
            </a:r>
            <a:br>
              <a:rPr lang="ru-RU" sz="144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9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9800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800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500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500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500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845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96532" y="2206804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551909" y="1876300"/>
            <a:ext cx="11204662" cy="38476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ru-RU" sz="3100" dirty="0"/>
            </a:br>
            <a:br>
              <a:rPr lang="ru-RU" sz="3100" dirty="0"/>
            </a:br>
            <a:endParaRPr lang="ru-RU" sz="7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257" y="1900053"/>
            <a:ext cx="1157844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ФГОС</a:t>
            </a:r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2929" y="2745412"/>
            <a:ext cx="1116280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Данный документ </a:t>
            </a:r>
            <a:r>
              <a:rPr 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ориентирует на взаимодействие с родителями: родители должны участвовать в реализации программы, в создании условий для полноценного и своевременного развития ребенка в дошкольном возрасте, чтобы не упустить важнейший период в развитии его личности. Родители должны быть активными участниками образовательного процесса, участниками всех проектов, независимо от того, какая деятельность в них доминирует, а не просто сторонними наблюдателями.)</a:t>
            </a:r>
          </a:p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920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378038" y="360609"/>
            <a:ext cx="10271975" cy="1862920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7300" b="1" dirty="0">
                <a:solidFill>
                  <a:srgbClr val="FF6600"/>
                </a:solidFill>
                <a:latin typeface="Comic Sans MS" panose="030F0702030302020204" pitchFamily="66" charset="0"/>
              </a:rPr>
              <a:t>Спасибо за  внимание!</a:t>
            </a:r>
            <a:br>
              <a:rPr lang="ru-RU" sz="7300" b="1" dirty="0">
                <a:solidFill>
                  <a:srgbClr val="FF6600"/>
                </a:solidFill>
                <a:latin typeface="Comic Sans MS" panose="030F0702030302020204" pitchFamily="66" charset="0"/>
              </a:rPr>
            </a:br>
            <a:br>
              <a:rPr lang="ru-RU" sz="7300" b="1" dirty="0">
                <a:solidFill>
                  <a:srgbClr val="D60093"/>
                </a:solidFill>
                <a:latin typeface="Comic Sans MS" panose="030F0702030302020204" pitchFamily="66" charset="0"/>
              </a:rPr>
            </a:br>
            <a:br>
              <a:rPr lang="ru-RU" sz="7300" b="1" dirty="0">
                <a:solidFill>
                  <a:srgbClr val="3333FF"/>
                </a:solidFill>
                <a:latin typeface="Comic Sans MS" panose="030F0702030302020204" pitchFamily="66" charset="0"/>
              </a:rPr>
            </a:br>
            <a:br>
              <a:rPr lang="ru-RU" b="1" dirty="0">
                <a:solidFill>
                  <a:srgbClr val="3333FF"/>
                </a:solidFill>
                <a:latin typeface="Comic Sans MS" panose="030F0702030302020204" pitchFamily="66" charset="0"/>
              </a:rPr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551909" y="1573544"/>
            <a:ext cx="10515600" cy="3153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8022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2" name="Подзаголовок 11"/>
          <p:cNvSpPr>
            <a:spLocks noGrp="1"/>
          </p:cNvSpPr>
          <p:nvPr>
            <p:ph type="subTitle" idx="1"/>
          </p:nvPr>
        </p:nvSpPr>
        <p:spPr>
          <a:xfrm>
            <a:off x="309093" y="1751527"/>
            <a:ext cx="11590986" cy="464927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 можно считать правильными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взрослый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Сосредотачивается  на позитивных сторонах  и преимуществах  ребенка  с целью укрепления его самооценки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 ребенку  поверить в себя и свои  способности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ребенку избежать ошибок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Поддерживает  ребенка  при неудачах</a:t>
            </a:r>
          </a:p>
          <a:p>
            <a:endParaRPr lang="ru-RU" dirty="0">
              <a:solidFill>
                <a:srgbClr val="006600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86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-1" y="1830388"/>
            <a:ext cx="11964473" cy="4506018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en-US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говорите ребенку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 знаю тебя и уверен</a:t>
            </a:r>
            <a: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ты все сделаешь хорошо»</a:t>
            </a:r>
            <a:b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 знаю твои  способности и думаю</a:t>
            </a:r>
            <a: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ты смог бы сделать   это лучше»</a:t>
            </a:r>
            <a:b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«Ты много сделал</a:t>
            </a:r>
            <a: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думаю вполне можно отдохнуть»</a:t>
            </a:r>
            <a:b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«Ты</a:t>
            </a:r>
            <a: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делаешь это очень  хорошо»</a:t>
            </a:r>
            <a:b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«Это сложное задание</a:t>
            </a:r>
            <a: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 я уверена что ты с ней справишься»</a:t>
            </a:r>
            <a:b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 временем ты сможешь делать не только это» </a:t>
            </a:r>
            <a:b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257578" y="1830388"/>
            <a:ext cx="11539470" cy="41840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348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60608" y="1931831"/>
            <a:ext cx="11436439" cy="4520484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en-US" dirty="0"/>
            </a:br>
            <a:br>
              <a:rPr lang="en-US" dirty="0"/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говорить ребенку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 тебя врятле это получиться»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«Ты  ещё  слишком маленький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чтоб у тебя получилось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сразу»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«Это для тебя слишком трудно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поэтому я сделаю это сама»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«Мало ли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делают другие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тебе запрещено»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«Посмотри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 тот мальчик старается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почему ты так же не делаешь»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b="1" dirty="0">
                <a:solidFill>
                  <a:srgbClr val="FF0000"/>
                </a:solidFill>
              </a:rPr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551909" y="1573544"/>
            <a:ext cx="10515600" cy="3153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694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86367" y="1987863"/>
            <a:ext cx="11423560" cy="4644757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502277" y="1856879"/>
            <a:ext cx="11423560" cy="4595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за любые  успехи поощрять ребенка  материально  </a:t>
            </a:r>
          </a:p>
          <a:p>
            <a:pPr algn="ctr">
              <a:lnSpc>
                <a:spcPct val="100000"/>
              </a:lnSpc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ставить себя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положение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когда  ребенок манипулирует родителями или управляет ситуацией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лепите из ребенка маленького «Бога»</a:t>
            </a:r>
          </a:p>
          <a:p>
            <a:pPr algn="ctr">
              <a:lnSpc>
                <a:spcPct val="100000"/>
              </a:lnSpc>
            </a:pP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принижать авторитет взрослого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 в семье  так и в детском саду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/>
            </a:br>
            <a:br>
              <a:rPr lang="ru-RU" sz="3200" dirty="0"/>
            </a:b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8064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09093" y="1936348"/>
            <a:ext cx="11513712" cy="4425816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ru-RU" dirty="0"/>
            </a:b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чтобы поддержать ребенка</a:t>
            </a:r>
            <a:b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Уметь принимать ребенка таким какой он есть</a:t>
            </a:r>
            <a:b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Уметь видеть сильные и слабые стороны ребенка</a:t>
            </a:r>
            <a:b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Принимать индивидуальность ребенка</a:t>
            </a: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не сравнивать его с другими детьми</a:t>
            </a:r>
            <a:b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Проводите больше времени с ребёнком  в игре</a:t>
            </a:r>
            <a:b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Избегать подчеркивания его промахов</a:t>
            </a:r>
            <a:br>
              <a:rPr lang="ru-RU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3333FF"/>
                </a:solidFill>
              </a:rPr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551909" y="1573544"/>
            <a:ext cx="10515600" cy="3153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483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70456" y="1803042"/>
            <a:ext cx="11668259" cy="4829578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Позволять ребенку самому решать проблему</a:t>
            </a: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там</a:t>
            </a: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где это возможно</a:t>
            </a:r>
            <a:b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Чаще показывать ребенку</a:t>
            </a: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вы рады его успехам даже минимальным</a:t>
            </a:r>
            <a:b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Помнить</a:t>
            </a: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что юмор не всегда  уместен в общении с ребёнком</a:t>
            </a:r>
            <a:br>
              <a:rPr lang="ru-RU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веру  в ребенка</a:t>
            </a:r>
            <a:b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Опираться на сильные стороны  ребёнка</a:t>
            </a: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не забывать развивать слабые стороны</a:t>
            </a:r>
            <a:b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270456" y="2034862"/>
            <a:ext cx="11475075" cy="45977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7709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321972" y="1830388"/>
            <a:ext cx="11487954" cy="473783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ru-RU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r>
              <a:rPr lang="en-US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эффективного </a:t>
            </a:r>
            <a:r>
              <a:rPr lang="en-US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</a:t>
            </a:r>
            <a:r>
              <a:rPr lang="en-US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взрослого и ребенка</a:t>
            </a:r>
            <a:r>
              <a:rPr lang="en-US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Беседуйте  с ребенком дружелюбно в уважительном тоне</a:t>
            </a:r>
            <a:r>
              <a:rPr lang="en-US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</a:t>
            </a:r>
            <a:r>
              <a:rPr lang="en-US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чтобы воздействовать на ребенка</a:t>
            </a:r>
            <a:r>
              <a:rPr lang="en-US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 можете стараться сдерживать свою критику</a:t>
            </a:r>
            <a:r>
              <a:rPr lang="en-US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видеть позитивную сторону ребенка</a:t>
            </a:r>
            <a:r>
              <a:rPr lang="en-US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Ваш тон  должен демонстрировать уважение  к личности вашего ребенка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412124" y="1573543"/>
            <a:ext cx="11397803" cy="49946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1685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334851" y="1830387"/>
            <a:ext cx="11475075" cy="4673444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sz="4000" dirty="0"/>
            </a:br>
            <a:br>
              <a:rPr lang="en-US" sz="4000" dirty="0"/>
            </a:b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Старайтесь одновременно быть твердыми и добрыми</a:t>
            </a:r>
            <a:r>
              <a:rPr lang="en-US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выступайте в роли судьи</a:t>
            </a:r>
            <a:b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Снизите контроль в ситуации</a:t>
            </a:r>
            <a:r>
              <a:rPr lang="en-US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где это действительно необходимо</a:t>
            </a:r>
            <a:r>
              <a:rPr lang="en-US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избыточный контроль взрослого</a:t>
            </a:r>
            <a:r>
              <a:rPr lang="en-US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приводит к неуверенности  и низкой  мотивации  у ребенка</a:t>
            </a:r>
            <a:b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334851" y="1921273"/>
            <a:ext cx="11475076" cy="4672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sz="31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5101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2E353D"/>
      </a:dk1>
      <a:lt1>
        <a:sysClr val="window" lastClr="F9F9FB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153</Words>
  <Application>Microsoft Office PowerPoint</Application>
  <PresentationFormat>Широкоэкранный</PresentationFormat>
  <Paragraphs>50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Times New Roman</vt:lpstr>
      <vt:lpstr>Тема Office</vt:lpstr>
      <vt:lpstr>«Взаимоотношения детей и взрослых:  как можно и нельзя»</vt:lpstr>
      <vt:lpstr>                </vt:lpstr>
      <vt:lpstr>             Важно, если вы говорите ребенку:  «Я знаю тебя и уверен, что ты все сделаешь хорошо»  «Я знаю твои  способности и думаю, что ты смог бы сделать   это лучше»  «Ты много сделал. Я думаю вполне можно отдохнуть»  «Ты  делаешь это очень  хорошо»  «Это сложное задание, но я уверена что ты с ней справишься»  «Со временем ты сможешь делать не только это»              </vt:lpstr>
      <vt:lpstr>          Не стоит говорить ребенку: «У тебя врятле это получиться»  «Ты  ещё  слишком маленький,  чтоб у тебя получилось это сразу»  «Это для тебя слишком трудно, поэтому я сделаю это сама»  «Мало ли, что делают другие, а тебе запрещено»  «Посмотри, как тот мальчик старается, почему ты так же не делаешь»          </vt:lpstr>
      <vt:lpstr>                </vt:lpstr>
      <vt:lpstr>       Для того, чтобы поддержать ребенка  необходимо: 1. Уметь принимать ребенка таким какой он есть  2. Уметь видеть сильные и слабые стороны ребенка  3. Принимать индивидуальность ребенка, и не сравнивать его с другими детьми  4. Проводите больше времени с ребёнком  в игре  5. Избегать подчеркивания его промахов       </vt:lpstr>
      <vt:lpstr>            6. Позволять ребенку самому решать проблему, там, где это возможно  7. Чаще показывать ребенку, что вы рады его успехам даже минимальным  8. Помнить,  что юмор не всегда  уместен в общении с ребёнком  9.Проявлять веру  в ребенка  10. Опираться на сильные стороны  ребёнка, и не забывать развивать слабые стороны             </vt:lpstr>
      <vt:lpstr>        Рекомендации  эффективного  общения  взрослого и ребенка: Беседуйте  с ребенком дружелюбно в уважительном тоне. Для того, чтобы воздействовать на ребенка, вы можете стараться сдерживать свою критику, и видеть позитивную сторону ребенка. Ваш тон  должен демонстрировать уважение  к личности вашего ребенка         </vt:lpstr>
      <vt:lpstr>         Старайтесь одновременно быть твердыми и добрыми, не выступайте в роли судьи  Снизите контроль в ситуации, где это действительно необходимо, избыточный контроль взрослого, часто приводит к неуверенности  и низкой  мотивации  у ребенка         </vt:lpstr>
      <vt:lpstr>                </vt:lpstr>
      <vt:lpstr>                </vt:lpstr>
      <vt:lpstr>       Спасибо за  внимание!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ska</dc:creator>
  <cp:lastModifiedBy>Ирина</cp:lastModifiedBy>
  <cp:revision>41</cp:revision>
  <dcterms:created xsi:type="dcterms:W3CDTF">2015-09-28T13:45:25Z</dcterms:created>
  <dcterms:modified xsi:type="dcterms:W3CDTF">2025-03-10T09:45:24Z</dcterms:modified>
</cp:coreProperties>
</file>