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7"/>
  </p:notesMasterIdLst>
  <p:sldIdLst>
    <p:sldId id="256" r:id="rId2"/>
    <p:sldId id="278" r:id="rId3"/>
    <p:sldId id="257" r:id="rId4"/>
    <p:sldId id="286" r:id="rId5"/>
    <p:sldId id="28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88" r:id="rId15"/>
    <p:sldId id="266" r:id="rId16"/>
    <p:sldId id="267" r:id="rId17"/>
    <p:sldId id="279" r:id="rId18"/>
    <p:sldId id="280" r:id="rId19"/>
    <p:sldId id="284" r:id="rId20"/>
    <p:sldId id="282" r:id="rId21"/>
    <p:sldId id="283" r:id="rId22"/>
    <p:sldId id="273" r:id="rId23"/>
    <p:sldId id="289" r:id="rId24"/>
    <p:sldId id="275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1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F21E8-57EB-466B-B232-8FBFBAD40D95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CE1AC-AD0C-45CA-A211-51741365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8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0799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567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7373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7373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73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73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7373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374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374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374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51BA67E-AF9E-4406-8E64-FC97DE609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909EF-D309-477E-B647-48FA8E3A0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EFC10-09D4-4774-B482-06D7151A08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511DDE-CDCA-42B4-94A6-A1865A6335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5278F4-1652-4E72-9B76-ED3FA4C0E0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CF0F49-8242-421A-802C-799ED28FC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D41E6-3353-4973-BE39-26DC8C4BEB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A8B40-E3D9-4EBA-B2ED-B8BFC9E280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A993A-6A04-47E8-A7D1-1F9270C52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3AD9-D5B5-4E5A-9ED1-178FC4C9CC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199E6-62CA-4CC6-BAB3-8D577B74B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BB2C2-A431-41E6-87BB-1A2B8C061F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88B7C-849A-43DA-ACEE-0CD6FBA0F8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9A851-EDA3-4023-9A95-EA16B292C2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7270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0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7271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271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72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2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2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2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84CE351-A2B4-44EA-845C-80C4A157817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447800"/>
            <a:ext cx="4648200" cy="2743200"/>
          </a:xfrm>
        </p:spPr>
        <p:txBody>
          <a:bodyPr/>
          <a:lstStyle/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/>
            </a:r>
            <a:br>
              <a:rPr lang="ru-RU" sz="2600" dirty="0" smtClean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/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/>
            </a:r>
            <a:br>
              <a:rPr lang="ru-RU" sz="2600" dirty="0" smtClean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/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>«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РЕЧИ ДЕТЕЙ 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b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КУЛЬТУРОЙ </a:t>
            </a:r>
            <a:r>
              <a:rPr lang="ru-RU" sz="2600" dirty="0" smtClean="0">
                <a:solidFill>
                  <a:schemeClr val="tx1"/>
                </a:solidFill>
              </a:rPr>
              <a:t>»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4953000"/>
            <a:ext cx="6400800" cy="1752600"/>
          </a:xfrm>
        </p:spPr>
        <p:txBody>
          <a:bodyPr/>
          <a:lstStyle/>
          <a:p>
            <a:pPr algn="r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СУХАРЕВА Е.Г., 1 КК</a:t>
            </a:r>
          </a:p>
          <a:p>
            <a:pPr algn="r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№58 «Петушок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п.Б.Исток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 descr="Obobshhenie-pedagogicheskogo-opyta-po-teme-«Razvitie-rechi-v-doshkolnom-vozraste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2971801"/>
            <a:ext cx="76200" cy="260804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6671"/>
            <a:ext cx="3304728" cy="4320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     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УПРАЖНЕНИЯ 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 ДЕТЕЙ</a:t>
            </a:r>
            <a:br>
              <a:rPr lang="ru-RU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ПЯТОГО ГОДА ЖИЗНИ</a:t>
            </a:r>
            <a:endParaRPr lang="ru-RU" sz="24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линия развития детей данного возраста – обогащение словарного запаса. Продолжается работа по воспитанию звуковой культуры речи (формирование правильного звукопроизношения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фонематического восприятия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голосового аппарата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речевого дыхания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пользоваться умеренным темпом речи и интонационными средствами выразительности).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знакомятся с новыми терминами «звук»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«слово».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30" name="Group 46"/>
          <p:cNvGraphicFramePr>
            <a:graphicFrameLocks noGrp="1"/>
          </p:cNvGraphicFramePr>
          <p:nvPr/>
        </p:nvGraphicFramePr>
        <p:xfrm>
          <a:off x="457200" y="304800"/>
          <a:ext cx="8153400" cy="5709222"/>
        </p:xfrm>
        <a:graphic>
          <a:graphicData uri="http://schemas.openxmlformats.org/drawingml/2006/table">
            <a:tbl>
              <a:tblPr/>
              <a:tblGrid>
                <a:gridCol w="407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Название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слухового восприятия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интонационной выразительности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«Найди первый звук»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слово звучит»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«Громко-шепотом»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говорит Таня?»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5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однокоренных слов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многозначных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больше слов скажет»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заблудился?»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«Кого можно гладить»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«Шишка»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«Ручка-ножка»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сказать по-другому»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это ползёт»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«Какие бывают иголки»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5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 (составление сказки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совместного рассказа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творческого рассказа)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«Приключения Маши в лесу»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«Расскажем про белочку»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 гостях у лесника»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3300"/>
                </a:solidFill>
              </a:rPr>
              <a:t>  </a:t>
            </a: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по развитию</a:t>
            </a:r>
            <a:b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речи для детей старшего дошкольного  возраста (6-7 лет) 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438400"/>
            <a:ext cx="7543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Основной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работы с детьми старшего дошкольного возраста является развитие связной речи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усвоение фонетической стороны речи. Проводится работа по дальнейшему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совершенствованию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слуха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закрепление навыков чёткой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правильной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выразительной речи. Дети дифференцируют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звук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58" name="Group 26"/>
          <p:cNvGraphicFramePr>
            <a:graphicFrameLocks noGrp="1"/>
          </p:cNvGraphicFramePr>
          <p:nvPr/>
        </p:nvGraphicFramePr>
        <p:xfrm>
          <a:off x="685800" y="381000"/>
          <a:ext cx="7772400" cy="5882640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Уточнение представления о звуковой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слоговой и смысловой стороне слова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такое звук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слово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предложение?»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«Едем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летим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плывём»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слова»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«Картина- корзина»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антонимов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сходных по звучанию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вы видите вокруг?»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какое»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точное слово»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«Это правда или нет?»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«Назови одним словом»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«Высокий - низкий»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у кого»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«Один-много»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«Составь описание»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«Придумай рассказ»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точнее»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/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r>
              <a:rPr lang="en-US"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/>
          </a:p>
        </p:txBody>
      </p:sp>
      <p:sp>
        <p:nvSpPr>
          <p:cNvPr id="131" name="Google Shape;131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/>
          </a:p>
        </p:txBody>
      </p:sp>
      <p:sp>
        <p:nvSpPr>
          <p:cNvPr id="132" name="Google Shape;132;p18"/>
          <p:cNvSpPr txBox="1"/>
          <p:nvPr/>
        </p:nvSpPr>
        <p:spPr>
          <a:xfrm>
            <a:off x="428625" y="928687"/>
            <a:ext cx="8429625" cy="5262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Ребенок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познает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мир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через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движения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эмоции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 </a:t>
            </a:r>
            <a:r>
              <a:rPr lang="en-US" sz="2400" u="none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Использование</a:t>
            </a:r>
            <a:r>
              <a:rPr lang="en-US" sz="2400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ходе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двигательной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деятельности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</a:t>
            </a:r>
            <a:r>
              <a:rPr lang="en-US" sz="2400" u="none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дошкольников</a:t>
            </a:r>
            <a:r>
              <a:rPr lang="en-US" sz="2400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разнообразных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игровых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методов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400" u="none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приемов</a:t>
            </a:r>
            <a:r>
              <a:rPr lang="ru-RU" sz="2400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r>
              <a:rPr lang="en-US" sz="2400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способствующих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развитию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речи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</a:t>
            </a:r>
            <a:r>
              <a:rPr lang="en-US" sz="2400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позволяет</a:t>
            </a:r>
            <a:r>
              <a:rPr lang="en-US" sz="2400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выработать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правильное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дыхание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оптимизировать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газообмен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кровообращение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что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способствует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улучшению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общего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самочувствия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концентрации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внимания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стабилизировать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общий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тонус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организма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развивать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общую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мелкую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артикуляционную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моторику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улучшать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фонематический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слух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развивать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ритмико-интонационную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сторону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речи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повышать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речевую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активность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 </a:t>
            </a:r>
            <a:r>
              <a:rPr lang="en-US" sz="2000" u="none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оптимизировать</a:t>
            </a:r>
            <a:r>
              <a:rPr lang="en-US" sz="2000" u="none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эмоциональный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улучшать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u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настроение</a:t>
            </a:r>
            <a:r>
              <a:rPr lang="en-US" sz="2000" u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31642"/>
      </p:ext>
    </p:extLst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533400"/>
            <a:ext cx="7543800" cy="55626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мы используем: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Считалки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Слова–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подвижных играх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Стихи на спортивную тематику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Спортивные термины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Обговаривание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правил игры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Игровые зарядки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Речевые приемы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Различные виды расчета при построении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Стихи и песни тематического содержания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Театрализованные спектакли о спорте и ЗОЖ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Ритмическая и пальчиковая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Упражнения на развитие мелкой моторики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276600"/>
            <a:ext cx="3429000" cy="3403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11" name="Rectangle 31"/>
          <p:cNvSpPr>
            <a:spLocks noGrp="1" noChangeArrowheads="1"/>
          </p:cNvSpPr>
          <p:nvPr>
            <p:ph type="title"/>
          </p:nvPr>
        </p:nvSpPr>
        <p:spPr>
          <a:xfrm>
            <a:off x="7620000" y="304800"/>
            <a:ext cx="990600" cy="838200"/>
          </a:xfrm>
        </p:spPr>
        <p:txBody>
          <a:bodyPr/>
          <a:lstStyle/>
          <a:p>
            <a:r>
              <a:rPr lang="ru-RU" sz="4000" dirty="0">
                <a:solidFill>
                  <a:srgbClr val="FF3300"/>
                </a:solidFill>
              </a:rPr>
              <a:t>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457200"/>
            <a:ext cx="3276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включает в себя много различных этапов. С детьми младших возрастов мы начинаем использовать игры в «сухом бассейне». Эти игры включают в себя: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цветов;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количестве;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страха;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чувствовать свое тело и т.д.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8208" y="980728"/>
            <a:ext cx="4734272" cy="4734272"/>
          </a:xfrm>
          <a:prstGeom prst="ellipse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889845"/>
            <a:ext cx="3429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Ребята очень любят игры с мячом, но помимо просто игр с ним, мы используем приемы: </a:t>
            </a:r>
            <a:r>
              <a:rPr lang="ru-RU" sz="1600" dirty="0" err="1"/>
              <a:t>отхлопывание</a:t>
            </a:r>
            <a:r>
              <a:rPr lang="ru-RU" sz="1600" dirty="0"/>
              <a:t> ритмического рисунка, </a:t>
            </a:r>
            <a:r>
              <a:rPr lang="ru-RU" sz="1600" dirty="0" err="1"/>
              <a:t>отхлопывание</a:t>
            </a:r>
            <a:r>
              <a:rPr lang="ru-RU" sz="1600" dirty="0"/>
              <a:t> и отстукивание количества слогов в слове, наращивание слогов, например:</a:t>
            </a:r>
          </a:p>
          <a:p>
            <a:r>
              <a:rPr lang="ru-RU" sz="1600" b="1" u="sng" dirty="0">
                <a:solidFill>
                  <a:schemeClr val="tx2"/>
                </a:solidFill>
              </a:rPr>
              <a:t>Игра «Мячик мы ладошкой "стук", повторяем дружно звук»</a:t>
            </a:r>
            <a:endParaRPr lang="ru-RU" sz="1600" dirty="0">
              <a:solidFill>
                <a:schemeClr val="tx2"/>
              </a:solidFill>
            </a:endParaRPr>
          </a:p>
          <a:p>
            <a:r>
              <a:rPr lang="ru-RU" sz="1600" dirty="0"/>
              <a:t>Цель: закрепление навыков ловли и бросания мяча, развитие фонематического восприятия, быстроты реакции, закрепление знания гласных звуков.</a:t>
            </a:r>
          </a:p>
          <a:p>
            <a:r>
              <a:rPr lang="ru-RU" sz="1600" dirty="0"/>
              <a:t>Когда услышите звук «А», стукните мячом об пол. Поймав мяч, повторите этот звук.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А — У— О — У — А — А —О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05" y="295887"/>
            <a:ext cx="3997396" cy="26759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06" y="3428999"/>
            <a:ext cx="3997396" cy="27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272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838201"/>
            <a:ext cx="3810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 хорошее подспорье в развитии речи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занятиях с педагогами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используем фольклорный материал: 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прибаутки, загадки и сказки,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 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песни и пляски,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речитативом.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72" y="228600"/>
            <a:ext cx="4168103" cy="2895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72" y="3657600"/>
            <a:ext cx="4168103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96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0" y="1752600"/>
            <a:ext cx="4724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Кроме физкультурных занятий, мы проводим праздники и развлечения, где стараемся познакомить детей с традициями, играми, обрядами народов живущих на </a:t>
            </a:r>
            <a:r>
              <a:rPr lang="ru-RU" sz="2000" dirty="0" smtClean="0"/>
              <a:t>Урале</a:t>
            </a:r>
            <a:r>
              <a:rPr lang="ru-RU" sz="20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383816"/>
            <a:ext cx="5562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1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990600"/>
            <a:ext cx="6629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 физического воспитания в детском саду состоит в том, чтобы, удовлетворяя естественную биологическую потребность дошкольников в движении, добиться хорошего уровня здоровья и всестороннего физического развития детей.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Но, помимо развития физических качеств дошкольников, не стоит забывать о развитии речи.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каждым годом число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поздноговорящих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возрастает, активный словарь детей крайне низок. Они стараются обходиться мимикой, жестами, но, никак не словесным выражением потребностей и просто общением.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физкультурой мы стараемся помочь детям овладеть развитием не только крупной моторики, но и мелкой, отвечающей за умственное развитие и развитие речи.</a:t>
            </a:r>
          </a:p>
        </p:txBody>
      </p:sp>
    </p:spTree>
    <p:extLst>
      <p:ext uri="{BB962C8B-B14F-4D97-AF65-F5344CB8AC3E}">
        <p14:creationId xmlns:p14="http://schemas.microsoft.com/office/powerpoint/2010/main" val="1775494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1752601"/>
            <a:ext cx="541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Дети </a:t>
            </a:r>
            <a:r>
              <a:rPr lang="ru-RU" sz="2000" dirty="0"/>
              <a:t>в</a:t>
            </a:r>
            <a:r>
              <a:rPr lang="ru-RU" sz="2000" dirty="0" smtClean="0"/>
              <a:t>ыполняют </a:t>
            </a:r>
            <a:r>
              <a:rPr lang="ru-RU" sz="2000" dirty="0"/>
              <a:t>упражнения на </a:t>
            </a:r>
            <a:r>
              <a:rPr lang="ru-RU" sz="2000" dirty="0" smtClean="0"/>
              <a:t>растяжку</a:t>
            </a:r>
            <a:endParaRPr lang="ru-RU" sz="2000" dirty="0"/>
          </a:p>
          <a:p>
            <a:pPr marL="342900" indent="-342900" algn="ctr">
              <a:buFontTx/>
              <a:buChar char="-"/>
            </a:pPr>
            <a:r>
              <a:rPr lang="ru-RU" sz="2000" dirty="0"/>
              <a:t>сопоставление цветов.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448764"/>
            <a:ext cx="6362700" cy="387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03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1143000"/>
            <a:ext cx="525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После проведения занятия, мы с детьми «вспоминаем» о том, что делали сегодня, с каким оборудованием работали, каким оно было цветом, формой.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86000" y="3251200"/>
            <a:ext cx="37338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23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solidFill>
                  <a:srgbClr val="FF3300"/>
                </a:solidFill>
              </a:rPr>
              <a:t>Пальчиковые игры как способ развития речи детей младшего дошкольного возраста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5438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 </a:t>
            </a:r>
            <a:r>
              <a:rPr lang="ru-RU" sz="1800" dirty="0"/>
              <a:t>«Ум ребенка находится на кончиках его пальцев»</a:t>
            </a:r>
          </a:p>
          <a:p>
            <a:pPr>
              <a:buFont typeface="Wingdings" pitchFamily="2" charset="2"/>
              <a:buNone/>
            </a:pPr>
            <a:r>
              <a:rPr lang="ru-RU" sz="1800" dirty="0"/>
              <a:t>                                                           В.А. Сухомлинский</a:t>
            </a:r>
          </a:p>
          <a:p>
            <a:pPr>
              <a:buFont typeface="Wingdings" pitchFamily="2" charset="2"/>
              <a:buNone/>
            </a:pPr>
            <a:r>
              <a:rPr lang="ru-RU" sz="1800" dirty="0"/>
              <a:t>Словесная речь ребенка начинается</a:t>
            </a:r>
            <a:r>
              <a:rPr lang="en-US" sz="1800" dirty="0"/>
              <a:t>,</a:t>
            </a:r>
            <a:r>
              <a:rPr lang="ru-RU" sz="1800" dirty="0"/>
              <a:t>  когда движения его пальчиков достигают достаточной точности. Руки ребенка как бы подготавливают почву для последующего развития речи. Игры с пальчиками развивают мозг ребенка</a:t>
            </a:r>
            <a:r>
              <a:rPr lang="en-US" sz="1800" dirty="0"/>
              <a:t>,</a:t>
            </a:r>
            <a:r>
              <a:rPr lang="ru-RU" sz="1800" dirty="0"/>
              <a:t> творческие способности</a:t>
            </a:r>
            <a:r>
              <a:rPr lang="en-US" sz="1800" dirty="0"/>
              <a:t>,</a:t>
            </a:r>
            <a:r>
              <a:rPr lang="ru-RU" sz="1800" dirty="0"/>
              <a:t> фантазию малыша. Это не только стимул для развития речи и мелкой моторики</a:t>
            </a:r>
            <a:r>
              <a:rPr lang="en-US" sz="1800" dirty="0"/>
              <a:t>,</a:t>
            </a:r>
            <a:r>
              <a:rPr lang="ru-RU" sz="1800" dirty="0"/>
              <a:t> но и один из вариантов радостного общения</a:t>
            </a:r>
            <a:r>
              <a:rPr lang="ru-RU" sz="18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8200"/>
            <a:ext cx="2705100" cy="19322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694464"/>
            <a:ext cx="2514600" cy="1885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547" y="4419600"/>
            <a:ext cx="3126153" cy="234461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331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07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3300"/>
                </a:solidFill>
              </a:rPr>
              <a:t>Подвижные игры в речевом развитии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dirty="0"/>
              <a:t>Во время игры педагог стремится к побуждению у детей подражательной  речевой деятельности</a:t>
            </a:r>
            <a:r>
              <a:rPr lang="en-US" sz="2000" dirty="0"/>
              <a:t>,</a:t>
            </a:r>
            <a:r>
              <a:rPr lang="ru-RU" sz="2000" dirty="0"/>
              <a:t> расширению объема понимания речи и словарного запаса. Это достигается путем проговаривания вместе с педагогом  </a:t>
            </a:r>
            <a:r>
              <a:rPr lang="ru-RU" sz="2000" dirty="0" err="1"/>
              <a:t>потешек</a:t>
            </a:r>
            <a:r>
              <a:rPr lang="en-US" sz="2000" dirty="0"/>
              <a:t>,</a:t>
            </a:r>
            <a:r>
              <a:rPr lang="ru-RU" sz="2000" dirty="0"/>
              <a:t> стихотворений</a:t>
            </a:r>
            <a:r>
              <a:rPr lang="en-US" sz="2000" dirty="0"/>
              <a:t>,</a:t>
            </a:r>
            <a:r>
              <a:rPr lang="ru-RU" sz="2000" dirty="0"/>
              <a:t> словесного сопровождения подвижных игр.</a:t>
            </a:r>
          </a:p>
        </p:txBody>
      </p:sp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962400"/>
            <a:ext cx="3429000" cy="2547938"/>
          </a:xfrm>
          <a:prstGeom prst="rect">
            <a:avLst/>
          </a:prstGeom>
          <a:noFill/>
        </p:spPr>
      </p:pic>
      <p:pic>
        <p:nvPicPr>
          <p:cNvPr id="1218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962400"/>
            <a:ext cx="3429000" cy="2579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543800" cy="83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>
                <a:solidFill>
                  <a:srgbClr val="FF3300"/>
                </a:solidFill>
              </a:rPr>
              <a:t>Спасибо за внимание!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743200"/>
            <a:ext cx="4419600" cy="294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457200"/>
            <a:ext cx="8686800" cy="6019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речь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важное условие развития личности ребенка. Чем богаче и правильнее у ребенка речь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 легче высказывать ему свои мысли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 шире его возможности познания окружающего мира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 активнее осуществляется его психическое развитие. Но речь ребенка не является врожденной функцией. Она развивается постепенно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с его ростом и развитием. Речь необходима формировать и развивать в комплексе с общим развитием ребенка.</a:t>
            </a:r>
          </a:p>
          <a:p>
            <a:pPr>
              <a:buFont typeface="Wingdings" pitchFamily="2" charset="2"/>
              <a:buNone/>
            </a:pP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Гораздно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успешнее это осуществлять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используя игры. Так как </a:t>
            </a:r>
            <a:r>
              <a:rPr lang="ru-RU" sz="26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ведущей.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  <p:sp>
        <p:nvSpPr>
          <p:cNvPr id="103" name="Google Shape;103;p15"/>
          <p:cNvSpPr txBox="1"/>
          <p:nvPr/>
        </p:nvSpPr>
        <p:spPr>
          <a:xfrm>
            <a:off x="357187" y="1000125"/>
            <a:ext cx="8501062" cy="744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Наиболее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ярко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выраженные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двигательные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нарушения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у </a:t>
            </a:r>
            <a:r>
              <a:rPr lang="en-US" sz="2400" b="1" i="0" strike="noStrike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детей</a:t>
            </a:r>
            <a:endParaRPr lang="ru-RU" sz="2400" b="1" i="0" strike="noStrike" cap="none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400" b="1" i="0" strike="noStrike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проблемами</a:t>
            </a:r>
            <a:r>
              <a:rPr lang="en-US" sz="2400" b="1" i="0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речи</a:t>
            </a:r>
            <a:endParaRPr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000" i="0" u="sng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Нарушение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общей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мелкой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моторики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i="0" u="none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Скованность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или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двигательная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расторможенность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i="0" u="none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Дискоординация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слабость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(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вялость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)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движений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i="0" u="none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Слабая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ориентировка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пространстве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i="0" u="none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Отсутствие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навыка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быстрого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реагирования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i="0" u="none" strike="noStrike" cap="none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способность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к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длительным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волевым</a:t>
            </a:r>
            <a:r>
              <a:rPr lang="en-US" sz="2000" i="0" u="none" strike="noStrike" cap="none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i="0" u="none" strike="noStrike" cap="none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усилиям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1600" b="1" i="0" u="none" strike="noStrike" cap="non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600" b="1" i="0" u="none" strike="noStrike" cap="non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600" b="1" i="0" u="none" strike="noStrike" cap="non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600" b="1" i="0" u="none" strike="noStrike" cap="non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600" b="0" i="0" u="none" strike="noStrike" cap="none" dirty="0">
                <a:latin typeface="Arial"/>
                <a:ea typeface="Arial"/>
                <a:cs typeface="Arial"/>
                <a:sym typeface="Arial"/>
              </a:rPr>
              <a:t>  </a:t>
            </a:r>
            <a:endParaRPr sz="1600" dirty="0"/>
          </a:p>
        </p:txBody>
      </p:sp>
      <p:sp>
        <p:nvSpPr>
          <p:cNvPr id="104" name="Google Shape;104;p15"/>
          <p:cNvSpPr txBox="1"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412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нарушением моторики, общей скованностью или двигательной расторможенностью,  дискоординацией, слабостью движений, слабой ориентировкой в пространстве. Они не способны к длительным волевым усилиям.  </a:t>
            </a:r>
            <a:endParaRPr/>
          </a:p>
        </p:txBody>
      </p:sp>
      <p:sp>
        <p:nvSpPr>
          <p:cNvPr id="105" name="Google Shape;105;p15"/>
          <p:cNvSpPr txBox="1"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412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14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374323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685800"/>
            <a:ext cx="6324600" cy="5968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ФОРМЫ организации детской деятельности на основе интеграции  двигательной, речевой (коммуникативной) и игровой деятельности</a:t>
            </a:r>
            <a:endParaRPr lang="ru-RU" sz="2400" dirty="0">
              <a:solidFill>
                <a:srgbClr val="FF0000"/>
              </a:solidFill>
            </a:endParaRPr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* ОРУ с различными предметами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* Игры и упражнений на координацию речи с  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  движением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ИМП с «речевыми» заданиями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Подвижные игры с проговариванием  текста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Фольклорный материал (считалки,  рифмовки, загадки,  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   пословицы и поговорки)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Пальчиковая гимнастика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Массаж кистей рук (пальцы, ладони), самомассаж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* Музыкально-ритмические движения с текстовым </a:t>
            </a:r>
            <a:endParaRPr lang="ru-RU" dirty="0"/>
          </a:p>
          <a:p>
            <a:pPr lv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     сопровождением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143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81000"/>
            <a:ext cx="8077200" cy="571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метод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 способствует созданию заинтересованной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непринуждённой обстановки; повышает речевую мотивацию; побуждает детей к общению друг с другом; процесс мышления протекает быстрее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новые навыки усваиваются прочнее.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200" dirty="0"/>
              <a:t> </a:t>
            </a:r>
            <a:r>
              <a:rPr lang="ru-RU" sz="2200" dirty="0" smtClean="0"/>
              <a:t>       </a:t>
            </a:r>
            <a:endParaRPr lang="ru-RU" sz="2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6575" y="2644775"/>
            <a:ext cx="4292600" cy="321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/>
              <a:t> </a:t>
            </a:r>
            <a:r>
              <a:rPr lang="ru-RU" sz="32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           </a:t>
            </a:r>
            <a:b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</a:t>
            </a: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2800" dirty="0"/>
              <a:t>Развитие звуковой культуры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dirty="0"/>
              <a:t>Формирование грамматического строя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dirty="0"/>
              <a:t>Обогащение словарного запаса;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dirty="0"/>
              <a:t>Развитие связной речи.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Речь ребенка формируется поэтапно и на каждом возрастном этапе решаются свои задачи речевого развития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543800" cy="1431925"/>
          </a:xfrm>
        </p:spPr>
        <p:txBody>
          <a:bodyPr/>
          <a:lstStyle/>
          <a:p>
            <a:pPr algn="ctr"/>
            <a:r>
              <a:rPr lang="ru-RU" sz="4000" dirty="0"/>
              <a:t>    </a:t>
            </a: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</a:t>
            </a:r>
            <a:b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развития </a:t>
            </a:r>
            <a:r>
              <a:rPr lang="ru-RU" sz="32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детей 3-4 года жизни</a:t>
            </a: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800" dirty="0"/>
          </a:p>
          <a:p>
            <a:pPr>
              <a:buFont typeface="Wingdings" pitchFamily="2" charset="2"/>
              <a:buNone/>
            </a:pPr>
            <a:endParaRPr lang="ru-RU" sz="2800" dirty="0"/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линия развития речи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воспитание звуковой культуры речи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правильному звукопроизношению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грамматического строя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350" name="Group 3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687481"/>
              </p:ext>
            </p:extLst>
          </p:nvPr>
        </p:nvGraphicFramePr>
        <p:xfrm>
          <a:off x="381000" y="304800"/>
          <a:ext cx="8305800" cy="6367526"/>
        </p:xfrm>
        <a:graphic>
          <a:graphicData uri="http://schemas.openxmlformats.org/drawingml/2006/table">
            <a:tbl>
              <a:tblPr/>
              <a:tblGrid>
                <a:gridCol w="415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Звукоподражание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«Чей это голос?»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как говорит»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Нахождение предмета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ориентируясь на его признаки и действия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«Угадай игрушку»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«Про кого я говорю»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Выделение и обозначение признаков предмета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«Скажи какой»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«Исправь ошибку»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больше увидит и назовёт»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«Что напутал Буратино»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«Какая кукла»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Соотношение предметов с разными характеристиками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«Сравни кукол»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медвежат»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разных зверят»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лучше похвалит»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Ознакомление с противоположностями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«Куклы рисуют и гуляют»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«Куклы: веселая и грустная»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Закрепление представления об обобщающих словах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«Назови одним словом»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Образование форм род. падежа мн. числа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существительных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«Чего не стало?»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«Прятки»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Подбор глаголов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что умеет делать?»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«Где что можно делать? 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«Закончи предложение»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«Оркестр»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«Добавь слово»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назовёт больше действий»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Придумывание окончания рассказа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нового окончания знакомой сказки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«Расскажи про Олю и зайчика»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«Козлята и зайчик»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Игры – инсценировки с игрушками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 сказкам: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Заюшкина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избушка»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«Теремок»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«Коза с козлятами»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567</TotalTime>
  <Words>1639</Words>
  <Application>Microsoft Office PowerPoint</Application>
  <PresentationFormat>Экран (4:3)</PresentationFormat>
  <Paragraphs>164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Tahoma</vt:lpstr>
      <vt:lpstr>Times New Roman</vt:lpstr>
      <vt:lpstr>Wingdings</vt:lpstr>
      <vt:lpstr>Сумерки</vt:lpstr>
      <vt:lpstr>    «РАЗВИТИЕ  РЕЧИ ДЕТЕЙ  ДОШКОЛЬНОГО ВОЗРАСТА НА ЗАНЯТИЯХ  ФИЗИЧЕСКОЙ КУЛЬТУРОЙ 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Основные задачи                речевого развития </vt:lpstr>
      <vt:lpstr>    Игры и упражнения для            развития речи детей 3-4 года жизни     </vt:lpstr>
      <vt:lpstr>Презентация PowerPoint</vt:lpstr>
      <vt:lpstr>     ИГРЫ И УПРАЖНЕНИЯ ДЛЯ РАЗВИТИЯ РЕЧИ ДЕТЕЙ      ПЯТОГО ГОДА ЖИЗНИ</vt:lpstr>
      <vt:lpstr>Презентация PowerPoint</vt:lpstr>
      <vt:lpstr>  Игры и упражнения по развитию         речи для детей старшего дошкольного  возраста (6-7 лет) 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Пальчиковые игры как способ развития речи детей младшего дошкольного возраста</vt:lpstr>
      <vt:lpstr>Презентация PowerPoint</vt:lpstr>
      <vt:lpstr>Подвижные игры в речевом развитии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Влад</dc:creator>
  <cp:lastModifiedBy>Методист</cp:lastModifiedBy>
  <cp:revision>29</cp:revision>
  <cp:lastPrinted>1601-01-01T00:00:00Z</cp:lastPrinted>
  <dcterms:created xsi:type="dcterms:W3CDTF">2015-03-28T18:49:20Z</dcterms:created>
  <dcterms:modified xsi:type="dcterms:W3CDTF">2020-10-26T06:21:58Z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